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</p:sldIdLst>
  <p:sldSz cx="9144000" cy="51435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457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914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1371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18288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22860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2743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3200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3657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8F44A2F1-9E1F-4B54-A3A2-5F16C0AD49E2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 b="def" i="def"/>
      <a:tcStyle>
        <a:tcBdr/>
        <a:fill>
          <a:solidFill>
            <a:srgbClr val="E8ECF4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381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4F81BD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4F81BD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4F81BD"/>
          </a:solidFill>
        </a:fill>
      </a:tcStyle>
    </a:firstRow>
  </a:tblStyle>
  <a:tblStyle styleId="{C7B018BB-80A7-4F77-B60F-C8B233D01FF8}" styleName="">
    <a:tblBg/>
    <a:wholeTbl>
      <a:tcTxStyle b="def" i="de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def" i="de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def" i="de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def" i="de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def" i="de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rgbClr val="EDEADD"/>
          </a:solidFill>
        </a:fill>
      </a:tcStyle>
    </a:band2H>
    <a:firstCol>
      <a:tcTxStyle b="def" i="de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def" i="de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def" i="de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def" i="de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ADBDA"/>
          </a:solidFill>
        </a:fill>
      </a:tcStyle>
    </a:band2H>
    <a:firstCol>
      <a:tcTxStyle b="on" i="de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de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de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def" i="de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 b="def" i="def"/>
      <a:tcStyle>
        <a:tcBdr/>
        <a:fill>
          <a:solidFill>
            <a:srgbClr val="9A9AA5"/>
          </a:solidFill>
        </a:fill>
      </a:tcStyle>
    </a:band2H>
    <a:firstCol>
      <a:tcTxStyle b="on" i="de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de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de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def" i="de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de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de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de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4C3C2611-4C71-4FC5-86AE-919BDF0F9419}" styleName="">
    <a:tblBg/>
    <a:wholeTbl>
      <a:tcTxStyle b="def" i="de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de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def" i="de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de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92" name="Shape 92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2200">
        <a:latin typeface="Lucida Grande"/>
        <a:ea typeface="Lucida Grande"/>
        <a:cs typeface="Lucida Grande"/>
        <a:sym typeface="Lucida Grande"/>
      </a:defRPr>
    </a:lvl1pPr>
    <a:lvl2pPr indent="457200" defTabSz="457200" latinLnBrk="0">
      <a:defRPr sz="2200">
        <a:latin typeface="Lucida Grande"/>
        <a:ea typeface="Lucida Grande"/>
        <a:cs typeface="Lucida Grande"/>
        <a:sym typeface="Lucida Grande"/>
      </a:defRPr>
    </a:lvl2pPr>
    <a:lvl3pPr indent="914400" defTabSz="457200" latinLnBrk="0">
      <a:defRPr sz="2200">
        <a:latin typeface="Lucida Grande"/>
        <a:ea typeface="Lucida Grande"/>
        <a:cs typeface="Lucida Grande"/>
        <a:sym typeface="Lucida Grande"/>
      </a:defRPr>
    </a:lvl3pPr>
    <a:lvl4pPr indent="1371600" defTabSz="457200" latinLnBrk="0">
      <a:defRPr sz="2200">
        <a:latin typeface="Lucida Grande"/>
        <a:ea typeface="Lucida Grande"/>
        <a:cs typeface="Lucida Grande"/>
        <a:sym typeface="Lucida Grande"/>
      </a:defRPr>
    </a:lvl4pPr>
    <a:lvl5pPr indent="1828800" defTabSz="457200" latinLnBrk="0">
      <a:defRPr sz="2200">
        <a:latin typeface="Lucida Grande"/>
        <a:ea typeface="Lucida Grande"/>
        <a:cs typeface="Lucida Grande"/>
        <a:sym typeface="Lucida Grande"/>
      </a:defRPr>
    </a:lvl5pPr>
    <a:lvl6pPr indent="2286000" defTabSz="457200" latinLnBrk="0">
      <a:defRPr sz="2200">
        <a:latin typeface="Lucida Grande"/>
        <a:ea typeface="Lucida Grande"/>
        <a:cs typeface="Lucida Grande"/>
        <a:sym typeface="Lucida Grande"/>
      </a:defRPr>
    </a:lvl6pPr>
    <a:lvl7pPr indent="2743200" defTabSz="457200" latinLnBrk="0">
      <a:defRPr sz="2200">
        <a:latin typeface="Lucida Grande"/>
        <a:ea typeface="Lucida Grande"/>
        <a:cs typeface="Lucida Grande"/>
        <a:sym typeface="Lucida Grande"/>
      </a:defRPr>
    </a:lvl7pPr>
    <a:lvl8pPr indent="3200400" defTabSz="457200" latinLnBrk="0">
      <a:defRPr sz="2200">
        <a:latin typeface="Lucida Grande"/>
        <a:ea typeface="Lucida Grande"/>
        <a:cs typeface="Lucida Grande"/>
        <a:sym typeface="Lucida Grande"/>
      </a:defRPr>
    </a:lvl8pPr>
    <a:lvl9pPr indent="3657600" defTabSz="457200" latinLnBrk="0">
      <a:defRPr sz="2200">
        <a:latin typeface="Lucida Grande"/>
        <a:ea typeface="Lucida Grande"/>
        <a:cs typeface="Lucida Grande"/>
        <a:sym typeface="Lucida Grand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Текст заголовка"/>
          <p:cNvSpPr txBox="1"/>
          <p:nvPr>
            <p:ph type="title"/>
          </p:nvPr>
        </p:nvSpPr>
        <p:spPr>
          <a:xfrm>
            <a:off x="685800" y="1597819"/>
            <a:ext cx="7772400" cy="1102520"/>
          </a:xfrm>
          <a:prstGeom prst="rect">
            <a:avLst/>
          </a:prstGeom>
        </p:spPr>
        <p:txBody>
          <a:bodyPr/>
          <a:lstStyle/>
          <a:p>
            <a:pPr/>
            <a:r>
              <a:t>Текст заголовка</a:t>
            </a:r>
          </a:p>
        </p:txBody>
      </p:sp>
      <p:sp>
        <p:nvSpPr>
          <p:cNvPr id="12" name="Уровень текста 1…"/>
          <p:cNvSpPr txBox="1"/>
          <p:nvPr>
            <p:ph type="body" sz="quarter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1pPr>
            <a:lvl2pPr marL="0" indent="457200" algn="ctr">
              <a:buSzTx/>
              <a:buFontTx/>
              <a:buNone/>
              <a:defRPr>
                <a:solidFill>
                  <a:srgbClr val="888888"/>
                </a:solidFill>
              </a:defRPr>
            </a:lvl2pPr>
            <a:lvl3pPr marL="0" indent="914400" algn="ctr">
              <a:buSzTx/>
              <a:buFontTx/>
              <a:buNone/>
              <a:defRPr>
                <a:solidFill>
                  <a:srgbClr val="888888"/>
                </a:solidFill>
              </a:defRPr>
            </a:lvl3pPr>
            <a:lvl4pPr marL="0" indent="1371600" algn="ctr">
              <a:buSzTx/>
              <a:buFontTx/>
              <a:buNone/>
              <a:defRPr>
                <a:solidFill>
                  <a:srgbClr val="888888"/>
                </a:solidFill>
              </a:defRPr>
            </a:lvl4pPr>
            <a:lvl5pPr marL="0" indent="1828800" algn="ctr">
              <a:buSzTx/>
              <a:buFontTx/>
              <a:buNone/>
              <a:defRPr>
                <a:solidFill>
                  <a:srgbClr val="888888"/>
                </a:solidFill>
              </a:defRPr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3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Текст заголовка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Текст заголовка</a:t>
            </a:r>
          </a:p>
        </p:txBody>
      </p:sp>
      <p:sp>
        <p:nvSpPr>
          <p:cNvPr id="21" name="Уровень текста 1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22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Текст заголовка"/>
          <p:cNvSpPr txBox="1"/>
          <p:nvPr>
            <p:ph type="title"/>
          </p:nvPr>
        </p:nvSpPr>
        <p:spPr>
          <a:xfrm>
            <a:off x="722312" y="3305176"/>
            <a:ext cx="7772401" cy="1021557"/>
          </a:xfrm>
          <a:prstGeom prst="rect">
            <a:avLst/>
          </a:prstGeom>
        </p:spPr>
        <p:txBody>
          <a:bodyPr anchor="t"/>
          <a:lstStyle>
            <a:lvl1pPr algn="l">
              <a:defRPr b="1" cap="all" sz="4000"/>
            </a:lvl1pPr>
          </a:lstStyle>
          <a:p>
            <a:pPr/>
            <a:r>
              <a:t>Текст заголовка</a:t>
            </a:r>
          </a:p>
        </p:txBody>
      </p:sp>
      <p:sp>
        <p:nvSpPr>
          <p:cNvPr id="30" name="Уровень текста 1…"/>
          <p:cNvSpPr txBox="1"/>
          <p:nvPr>
            <p:ph type="body" sz="quarter" idx="1"/>
          </p:nvPr>
        </p:nvSpPr>
        <p:spPr>
          <a:xfrm>
            <a:off x="722312" y="2180034"/>
            <a:ext cx="7772401" cy="1125141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1pPr>
            <a:lvl2pPr marL="0" indent="4572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2pPr>
            <a:lvl3pPr marL="0" indent="9144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3pPr>
            <a:lvl4pPr marL="0" indent="13716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4pPr>
            <a:lvl5pPr marL="0" indent="18288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31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Текст заголовка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Текст заголовка</a:t>
            </a:r>
          </a:p>
        </p:txBody>
      </p:sp>
      <p:sp>
        <p:nvSpPr>
          <p:cNvPr id="39" name="Уровень текста 1…"/>
          <p:cNvSpPr txBox="1"/>
          <p:nvPr>
            <p:ph type="body" sz="half" idx="1"/>
          </p:nvPr>
        </p:nvSpPr>
        <p:spPr>
          <a:xfrm>
            <a:off x="457200" y="900112"/>
            <a:ext cx="4038600" cy="2545558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defRPr sz="2800"/>
            </a:lvl1pPr>
            <a:lvl2pPr marL="790575" indent="-333375">
              <a:spcBef>
                <a:spcPts val="600"/>
              </a:spcBef>
              <a:defRPr sz="2800"/>
            </a:lvl2pPr>
            <a:lvl3pPr marL="1234439" indent="-320039">
              <a:spcBef>
                <a:spcPts val="600"/>
              </a:spcBef>
              <a:defRPr sz="2800"/>
            </a:lvl3pPr>
            <a:lvl4pPr marL="1727200" indent="-355600">
              <a:spcBef>
                <a:spcPts val="600"/>
              </a:spcBef>
              <a:defRPr sz="2800"/>
            </a:lvl4pPr>
            <a:lvl5pPr marL="2184400" indent="-355600">
              <a:spcBef>
                <a:spcPts val="600"/>
              </a:spcBef>
              <a:defRPr sz="2800"/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40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Прямоугольник"/>
          <p:cNvSpPr/>
          <p:nvPr>
            <p:ph type="body" sz="quarter" idx="21"/>
          </p:nvPr>
        </p:nvSpPr>
        <p:spPr>
          <a:xfrm>
            <a:off x="4645026" y="1151334"/>
            <a:ext cx="4041776" cy="479823"/>
          </a:xfrm>
          <a:prstGeom prst="rect">
            <a:avLst/>
          </a:prstGeom>
        </p:spPr>
        <p:txBody>
          <a:bodyPr anchor="b">
            <a:noAutofit/>
          </a:bodyPr>
          <a:lstStyle/>
          <a:p>
            <a:pPr marL="0" indent="0">
              <a:spcBef>
                <a:spcPts val="500"/>
              </a:spcBef>
              <a:buSzTx/>
              <a:buFontTx/>
              <a:buNone/>
              <a:defRPr b="1" sz="2400"/>
            </a:pPr>
          </a:p>
        </p:txBody>
      </p:sp>
      <p:sp>
        <p:nvSpPr>
          <p:cNvPr id="48" name="Текст заголовка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Текст заголовка</a:t>
            </a:r>
          </a:p>
        </p:txBody>
      </p:sp>
      <p:sp>
        <p:nvSpPr>
          <p:cNvPr id="49" name="Уровень текста 1…"/>
          <p:cNvSpPr txBox="1"/>
          <p:nvPr>
            <p:ph type="body" sz="quarter" idx="1"/>
          </p:nvPr>
        </p:nvSpPr>
        <p:spPr>
          <a:xfrm>
            <a:off x="457200" y="1151334"/>
            <a:ext cx="4040188" cy="479823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500"/>
              </a:spcBef>
              <a:buSzTx/>
              <a:buFontTx/>
              <a:buNone/>
              <a:defRPr b="1" sz="2400"/>
            </a:lvl1pPr>
            <a:lvl2pPr marL="0" indent="457200">
              <a:spcBef>
                <a:spcPts val="500"/>
              </a:spcBef>
              <a:buSzTx/>
              <a:buFontTx/>
              <a:buNone/>
              <a:defRPr b="1" sz="2400"/>
            </a:lvl2pPr>
            <a:lvl3pPr marL="0" indent="914400">
              <a:spcBef>
                <a:spcPts val="500"/>
              </a:spcBef>
              <a:buSzTx/>
              <a:buFontTx/>
              <a:buNone/>
              <a:defRPr b="1" sz="2400"/>
            </a:lvl3pPr>
            <a:lvl4pPr marL="0" indent="1371600">
              <a:spcBef>
                <a:spcPts val="500"/>
              </a:spcBef>
              <a:buSzTx/>
              <a:buFontTx/>
              <a:buNone/>
              <a:defRPr b="1" sz="2400"/>
            </a:lvl4pPr>
            <a:lvl5pPr marL="0" indent="1828800">
              <a:spcBef>
                <a:spcPts val="500"/>
              </a:spcBef>
              <a:buSzTx/>
              <a:buFontTx/>
              <a:buNone/>
              <a:defRPr b="1" sz="2400"/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50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Текст заголовка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Текст заголовка</a:t>
            </a:r>
          </a:p>
        </p:txBody>
      </p:sp>
      <p:sp>
        <p:nvSpPr>
          <p:cNvPr id="58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Прямоугольник"/>
          <p:cNvSpPr/>
          <p:nvPr>
            <p:ph type="body" sz="half" idx="21"/>
          </p:nvPr>
        </p:nvSpPr>
        <p:spPr>
          <a:xfrm>
            <a:off x="457200" y="1076326"/>
            <a:ext cx="3008315" cy="3518297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marL="0" indent="0">
              <a:spcBef>
                <a:spcPts val="300"/>
              </a:spcBef>
              <a:buSzTx/>
              <a:buFontTx/>
              <a:buNone/>
              <a:defRPr sz="1400"/>
            </a:pPr>
          </a:p>
        </p:txBody>
      </p:sp>
      <p:sp>
        <p:nvSpPr>
          <p:cNvPr id="73" name="Текст заголовка"/>
          <p:cNvSpPr txBox="1"/>
          <p:nvPr>
            <p:ph type="title"/>
          </p:nvPr>
        </p:nvSpPr>
        <p:spPr>
          <a:xfrm>
            <a:off x="457201" y="204786"/>
            <a:ext cx="3008314" cy="871539"/>
          </a:xfrm>
          <a:prstGeom prst="rect">
            <a:avLst/>
          </a:prstGeom>
        </p:spPr>
        <p:txBody>
          <a:bodyPr anchor="b"/>
          <a:lstStyle>
            <a:lvl1pPr algn="l">
              <a:defRPr b="1" sz="2000"/>
            </a:lvl1pPr>
          </a:lstStyle>
          <a:p>
            <a:pPr/>
            <a:r>
              <a:t>Текст заголовка</a:t>
            </a:r>
          </a:p>
        </p:txBody>
      </p:sp>
      <p:sp>
        <p:nvSpPr>
          <p:cNvPr id="74" name="Уровень текста 1…"/>
          <p:cNvSpPr txBox="1"/>
          <p:nvPr>
            <p:ph type="body" idx="1"/>
          </p:nvPr>
        </p:nvSpPr>
        <p:spPr>
          <a:xfrm>
            <a:off x="3575050" y="204788"/>
            <a:ext cx="5111750" cy="4389836"/>
          </a:xfrm>
          <a:prstGeom prst="rect">
            <a:avLst/>
          </a:prstGeom>
        </p:spPr>
        <p:txBody>
          <a:bodyPr/>
          <a:lstStyle/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75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Изображение"/>
          <p:cNvSpPr/>
          <p:nvPr>
            <p:ph type="pic" sz="half" idx="21"/>
          </p:nvPr>
        </p:nvSpPr>
        <p:spPr>
          <a:xfrm>
            <a:off x="1792288" y="459581"/>
            <a:ext cx="5486401" cy="3086101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83" name="Текст заголовка"/>
          <p:cNvSpPr txBox="1"/>
          <p:nvPr>
            <p:ph type="title"/>
          </p:nvPr>
        </p:nvSpPr>
        <p:spPr>
          <a:xfrm>
            <a:off x="1792288" y="3600450"/>
            <a:ext cx="5486401" cy="425054"/>
          </a:xfrm>
          <a:prstGeom prst="rect">
            <a:avLst/>
          </a:prstGeom>
        </p:spPr>
        <p:txBody>
          <a:bodyPr anchor="b"/>
          <a:lstStyle>
            <a:lvl1pPr algn="l">
              <a:defRPr b="1" sz="2000"/>
            </a:lvl1pPr>
          </a:lstStyle>
          <a:p>
            <a:pPr/>
            <a:r>
              <a:t>Текст заголовка</a:t>
            </a:r>
          </a:p>
        </p:txBody>
      </p:sp>
      <p:sp>
        <p:nvSpPr>
          <p:cNvPr id="84" name="Уровень текста 1…"/>
          <p:cNvSpPr txBox="1"/>
          <p:nvPr>
            <p:ph type="body" sz="quarter" idx="1"/>
          </p:nvPr>
        </p:nvSpPr>
        <p:spPr>
          <a:xfrm>
            <a:off x="1792288" y="4025503"/>
            <a:ext cx="5486401" cy="603648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300"/>
              </a:spcBef>
              <a:buSzTx/>
              <a:buFontTx/>
              <a:buNone/>
              <a:defRPr sz="1400"/>
            </a:lvl1pPr>
            <a:lvl2pPr marL="0" indent="457200">
              <a:spcBef>
                <a:spcPts val="300"/>
              </a:spcBef>
              <a:buSzTx/>
              <a:buFontTx/>
              <a:buNone/>
              <a:defRPr sz="1400"/>
            </a:lvl2pPr>
            <a:lvl3pPr marL="0" indent="914400">
              <a:spcBef>
                <a:spcPts val="300"/>
              </a:spcBef>
              <a:buSzTx/>
              <a:buFontTx/>
              <a:buNone/>
              <a:defRPr sz="1400"/>
            </a:lvl3pPr>
            <a:lvl4pPr marL="0" indent="1371600">
              <a:spcBef>
                <a:spcPts val="300"/>
              </a:spcBef>
              <a:buSzTx/>
              <a:buFontTx/>
              <a:buNone/>
              <a:defRPr sz="1400"/>
            </a:lvl4pPr>
            <a:lvl5pPr marL="0" indent="1828800">
              <a:spcBef>
                <a:spcPts val="300"/>
              </a:spcBef>
              <a:buSzTx/>
              <a:buFontTx/>
              <a:buNone/>
              <a:defRPr sz="1400"/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85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заголовка"/>
          <p:cNvSpPr txBox="1"/>
          <p:nvPr>
            <p:ph type="title"/>
          </p:nvPr>
        </p:nvSpPr>
        <p:spPr>
          <a:xfrm>
            <a:off x="457200" y="205978"/>
            <a:ext cx="8229600" cy="857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/>
            <a:r>
              <a:t>Текст заголовка</a:t>
            </a:r>
          </a:p>
        </p:txBody>
      </p:sp>
      <p:sp>
        <p:nvSpPr>
          <p:cNvPr id="3" name="Уровень текста 1…"/>
          <p:cNvSpPr txBox="1"/>
          <p:nvPr>
            <p:ph type="body" idx="1"/>
          </p:nvPr>
        </p:nvSpPr>
        <p:spPr>
          <a:xfrm>
            <a:off x="457200" y="1200150"/>
            <a:ext cx="8229600" cy="33944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2pPr>
              <a:buChar char="–"/>
            </a:lvl2pPr>
            <a:lvl4pPr>
              <a:buChar char="–"/>
            </a:lvl4pPr>
            <a:lvl5pPr>
              <a:buChar char="»"/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4" name="Номер слайда"/>
          <p:cNvSpPr txBox="1"/>
          <p:nvPr>
            <p:ph type="sldNum" sz="quarter" idx="2"/>
          </p:nvPr>
        </p:nvSpPr>
        <p:spPr>
          <a:xfrm>
            <a:off x="7557003" y="-416252"/>
            <a:ext cx="1270001" cy="248306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>
              <a:defRPr sz="1200">
                <a:solidFill>
                  <a:srgbClr val="0D62B2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transition xmlns:p14="http://schemas.microsoft.com/office/powerpoint/2010/main" spd="med" advClick="1"/>
  <p:txStyles>
    <p:titleStyle>
      <a:lvl1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titleStyle>
    <p:bodyStyle>
      <a:lvl1pPr marL="342900" marR="0" indent="-34290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783771" marR="0" indent="-326571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1219200" marR="0" indent="-30480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1737360" marR="0" indent="-36576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2194560" marR="0" indent="-36576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2651760" marR="0" indent="-36576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3108960" marR="0" indent="-36576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3566159" marR="0" indent="-365759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4023359" marR="0" indent="-365759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2.tif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5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6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7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8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9.png"/><Relationship Id="rId6" Type="http://schemas.openxmlformats.org/officeDocument/2006/relationships/image" Target="../media/image10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1.gif"/><Relationship Id="rId6" Type="http://schemas.openxmlformats.org/officeDocument/2006/relationships/image" Target="../media/image2.gif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1.tif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4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image1.jpeg" descr="image1.jpeg"/>
          <p:cNvPicPr>
            <a:picLocks noChangeAspect="1"/>
          </p:cNvPicPr>
          <p:nvPr/>
        </p:nvPicPr>
        <p:blipFill>
          <a:blip r:embed="rId2">
            <a:extLst/>
          </a:blip>
          <a:srcRect l="0" t="11378" r="0" b="8430"/>
          <a:stretch>
            <a:fillRect/>
          </a:stretch>
        </p:blipFill>
        <p:spPr>
          <a:xfrm>
            <a:off x="-23548" y="76199"/>
            <a:ext cx="9167550" cy="4724960"/>
          </a:xfrm>
          <a:prstGeom prst="rect">
            <a:avLst/>
          </a:prstGeom>
          <a:ln w="12700">
            <a:miter lim="400000"/>
          </a:ln>
        </p:spPr>
      </p:pic>
      <p:pic>
        <p:nvPicPr>
          <p:cNvPr id="95" name="image2.png" descr="image2.png"/>
          <p:cNvPicPr>
            <a:picLocks noChangeAspect="1"/>
          </p:cNvPicPr>
          <p:nvPr/>
        </p:nvPicPr>
        <p:blipFill>
          <a:blip r:embed="rId3">
            <a:extLst/>
          </a:blip>
          <a:srcRect l="0" t="0" r="0" b="2180"/>
          <a:stretch>
            <a:fillRect/>
          </a:stretch>
        </p:blipFill>
        <p:spPr>
          <a:xfrm>
            <a:off x="-23548" y="1112652"/>
            <a:ext cx="9167547" cy="4030848"/>
          </a:xfrm>
          <a:prstGeom prst="rect">
            <a:avLst/>
          </a:prstGeom>
          <a:ln w="12700">
            <a:miter lim="400000"/>
          </a:ln>
        </p:spPr>
      </p:pic>
      <p:sp>
        <p:nvSpPr>
          <p:cNvPr id="96" name="Колебание цепочек"/>
          <p:cNvSpPr txBox="1"/>
          <p:nvPr/>
        </p:nvSpPr>
        <p:spPr>
          <a:xfrm>
            <a:off x="2533788" y="4256745"/>
            <a:ext cx="4076424" cy="485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b="1" spc="337" sz="2700">
                <a:solidFill>
                  <a:srgbClr val="005A9B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Колебание цепочек</a:t>
            </a:r>
          </a:p>
        </p:txBody>
      </p:sp>
      <p:pic>
        <p:nvPicPr>
          <p:cNvPr id="97" name="image3.png" descr="image3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81361" y="3259513"/>
            <a:ext cx="2325006" cy="691727"/>
          </a:xfrm>
          <a:prstGeom prst="rect">
            <a:avLst/>
          </a:prstGeom>
          <a:ln w="12700">
            <a:miter lim="400000"/>
          </a:ln>
        </p:spPr>
      </p:pic>
      <p:sp>
        <p:nvSpPr>
          <p:cNvPr id="98" name="Этап IV"/>
          <p:cNvSpPr txBox="1"/>
          <p:nvPr/>
        </p:nvSpPr>
        <p:spPr>
          <a:xfrm>
            <a:off x="3965483" y="4735535"/>
            <a:ext cx="1189356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b="1" spc="237" sz="1900">
                <a:solidFill>
                  <a:srgbClr val="005A9B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Этап IV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image8.png" descr="image8.png"/>
          <p:cNvPicPr>
            <a:picLocks noChangeAspect="1"/>
          </p:cNvPicPr>
          <p:nvPr/>
        </p:nvPicPr>
        <p:blipFill>
          <a:blip r:embed="rId3">
            <a:extLst/>
          </a:blip>
          <a:srcRect l="56427" t="80466" r="0" b="0"/>
          <a:stretch>
            <a:fillRect/>
          </a:stretch>
        </p:blipFill>
        <p:spPr>
          <a:xfrm>
            <a:off x="5159804" y="4138780"/>
            <a:ext cx="3984196" cy="1004719"/>
          </a:xfrm>
          <a:prstGeom prst="rect">
            <a:avLst/>
          </a:prstGeom>
          <a:ln w="12700">
            <a:miter lim="400000"/>
          </a:ln>
        </p:spPr>
      </p:pic>
      <p:sp>
        <p:nvSpPr>
          <p:cNvPr id="154" name="Прямоугольник"/>
          <p:cNvSpPr/>
          <p:nvPr/>
        </p:nvSpPr>
        <p:spPr>
          <a:xfrm>
            <a:off x="169862" y="407987"/>
            <a:ext cx="1243265" cy="58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155" name="image3.png" descr="image3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87547" y="493185"/>
            <a:ext cx="1573024" cy="468001"/>
          </a:xfrm>
          <a:prstGeom prst="rect">
            <a:avLst/>
          </a:prstGeom>
          <a:ln w="12700">
            <a:miter lim="400000"/>
          </a:ln>
        </p:spPr>
      </p:pic>
      <p:sp>
        <p:nvSpPr>
          <p:cNvPr id="156" name="Описание модели"/>
          <p:cNvSpPr txBox="1"/>
          <p:nvPr/>
        </p:nvSpPr>
        <p:spPr>
          <a:xfrm>
            <a:off x="2160445" y="498667"/>
            <a:ext cx="6531435" cy="675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b="1" sz="2000">
                <a:solidFill>
                  <a:srgbClr val="0D62B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Описание модели</a:t>
            </a:r>
          </a:p>
        </p:txBody>
      </p:sp>
      <p:sp>
        <p:nvSpPr>
          <p:cNvPr id="157" name="Номер слайда"/>
          <p:cNvSpPr txBox="1"/>
          <p:nvPr>
            <p:ph type="sldNum" sz="quarter" idx="4294967295"/>
          </p:nvPr>
        </p:nvSpPr>
        <p:spPr>
          <a:xfrm>
            <a:off x="8036070" y="4389317"/>
            <a:ext cx="348740" cy="3581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/>
          <a:lstStyle>
            <a:lvl1pPr>
              <a:defRPr sz="19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158" name=",…"/>
          <p:cNvSpPr txBox="1"/>
          <p:nvPr/>
        </p:nvSpPr>
        <p:spPr>
          <a:xfrm>
            <a:off x="291057" y="1123237"/>
            <a:ext cx="8026543" cy="28970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just">
              <a:defRPr>
                <a:solidFill>
                  <a:srgbClr val="27373B"/>
                </a:solidFill>
                <a:latin typeface="PT Sans"/>
                <a:ea typeface="PT Sans"/>
                <a:cs typeface="PT Sans"/>
                <a:sym typeface="PT Sans"/>
              </a:defRPr>
            </a:pPr>
            <a14:m>
              <m:oMath>
                <m:sSub>
                  <m:e>
                    <m:r>
                      <a:rPr xmlns:a="http://schemas.openxmlformats.org/drawingml/2006/main" sz="2050" i="1">
                        <a:solidFill>
                          <a:srgbClr val="26373B"/>
                        </a:solidFill>
                        <a:latin typeface="Cambria Math" panose="02040503050406030204" pitchFamily="18" charset="0"/>
                      </a:rPr>
                      <m:t>x</m:t>
                    </m:r>
                  </m:e>
                  <m:sub>
                    <m:r>
                      <a:rPr xmlns:a="http://schemas.openxmlformats.org/drawingml/2006/main" sz="2050" i="1">
                        <a:solidFill>
                          <a:srgbClr val="26373B"/>
                        </a:solidFill>
                        <a:latin typeface="Cambria Math" panose="02040503050406030204" pitchFamily="18" charset="0"/>
                      </a:rPr>
                      <m:t>i</m:t>
                    </m:r>
                  </m:sub>
                </m:sSub>
                <m:r>
                  <a:rPr xmlns:a="http://schemas.openxmlformats.org/drawingml/2006/main" sz="2050" i="1">
                    <a:solidFill>
                      <a:srgbClr val="26373B"/>
                    </a:solidFill>
                    <a:latin typeface="Cambria Math" panose="02040503050406030204" pitchFamily="18" charset="0"/>
                  </a:rPr>
                  <m:t>=</m:t>
                </m:r>
                <m:r>
                  <a:rPr xmlns:a="http://schemas.openxmlformats.org/drawingml/2006/main" sz="2050" i="1">
                    <a:solidFill>
                      <a:srgbClr val="26373B"/>
                    </a:solidFill>
                    <a:latin typeface="Cambria Math" panose="02040503050406030204" pitchFamily="18" charset="0"/>
                  </a:rPr>
                  <m:t>i</m:t>
                </m:r>
                <m:r>
                  <a:rPr xmlns:a="http://schemas.openxmlformats.org/drawingml/2006/main" sz="2050" i="1">
                    <a:solidFill>
                      <a:srgbClr val="26373B"/>
                    </a:solidFill>
                    <a:latin typeface="Cambria Math" panose="02040503050406030204" pitchFamily="18" charset="0"/>
                  </a:rPr>
                  <m:t>⋅</m:t>
                </m:r>
                <m:r>
                  <a:rPr xmlns:a="http://schemas.openxmlformats.org/drawingml/2006/main" sz="2050" i="1">
                    <a:solidFill>
                      <a:srgbClr val="26373B"/>
                    </a:solidFill>
                    <a:latin typeface="Cambria Math" panose="02040503050406030204" pitchFamily="18" charset="0"/>
                  </a:rPr>
                  <m:t>d</m:t>
                </m:r>
              </m:oMath>
            </a14:m>
            <a:r>
              <a:t>, </a:t>
            </a:r>
            <a14:m>
              <m:oMath>
                <m:r>
                  <a:rPr xmlns:a="http://schemas.openxmlformats.org/drawingml/2006/main" sz="2050" i="1">
                    <a:solidFill>
                      <a:srgbClr val="26373B"/>
                    </a:solidFill>
                    <a:latin typeface="Cambria Math" panose="02040503050406030204" pitchFamily="18" charset="0"/>
                  </a:rPr>
                  <m:t>i</m:t>
                </m:r>
                <m:r>
                  <a:rPr xmlns:a="http://schemas.openxmlformats.org/drawingml/2006/main" sz="2050" i="1">
                    <a:solidFill>
                      <a:srgbClr val="26373B"/>
                    </a:solidFill>
                    <a:latin typeface="Cambria Math" panose="02040503050406030204" pitchFamily="18" charset="0"/>
                  </a:rPr>
                  <m:t>=</m:t>
                </m:r>
                <m:r>
                  <a:rPr xmlns:a="http://schemas.openxmlformats.org/drawingml/2006/main" sz="2050" i="1">
                    <a:solidFill>
                      <a:srgbClr val="26373B"/>
                    </a:solidFill>
                    <a:latin typeface="Cambria Math" panose="02040503050406030204" pitchFamily="18" charset="0"/>
                  </a:rPr>
                  <m:t>1...</m:t>
                </m:r>
                <m:r>
                  <a:rPr xmlns:a="http://schemas.openxmlformats.org/drawingml/2006/main" sz="2050" i="1">
                    <a:solidFill>
                      <a:srgbClr val="26373B"/>
                    </a:solidFill>
                    <a:latin typeface="Cambria Math" panose="02040503050406030204" pitchFamily="18" charset="0"/>
                  </a:rPr>
                  <m:t>N</m:t>
                </m:r>
              </m:oMath>
            </a14:m>
          </a:p>
          <a:p>
            <a:pPr algn="just">
              <a:defRPr>
                <a:solidFill>
                  <a:srgbClr val="27373B"/>
                </a:solidFill>
                <a:latin typeface="PT Sans"/>
                <a:ea typeface="PT Sans"/>
                <a:cs typeface="PT Sans"/>
                <a:sym typeface="PT Sans"/>
              </a:defRPr>
            </a:pPr>
            <a14:m>
              <m:oMath>
                <m:sSub>
                  <m:e>
                    <m:r>
                      <a:rPr xmlns:a="http://schemas.openxmlformats.org/drawingml/2006/main" sz="2050" i="1">
                        <a:solidFill>
                          <a:srgbClr val="26373B"/>
                        </a:solidFill>
                        <a:latin typeface="Cambria Math" panose="02040503050406030204" pitchFamily="18" charset="0"/>
                      </a:rPr>
                      <m:t>y</m:t>
                    </m:r>
                  </m:e>
                  <m:sub>
                    <m:r>
                      <a:rPr xmlns:a="http://schemas.openxmlformats.org/drawingml/2006/main" sz="2050" i="1">
                        <a:solidFill>
                          <a:srgbClr val="26373B"/>
                        </a:solidFill>
                        <a:latin typeface="Cambria Math" panose="02040503050406030204" pitchFamily="18" charset="0"/>
                      </a:rPr>
                      <m:t>i</m:t>
                    </m:r>
                  </m:sub>
                </m:sSub>
                <m:r>
                  <a:rPr xmlns:a="http://schemas.openxmlformats.org/drawingml/2006/main" sz="2050" i="1">
                    <a:solidFill>
                      <a:srgbClr val="26373B"/>
                    </a:solidFill>
                    <a:latin typeface="Cambria Math" panose="02040503050406030204" pitchFamily="18" charset="0"/>
                  </a:rPr>
                  <m:t>=</m:t>
                </m:r>
                <m:r>
                  <a:rPr xmlns:a="http://schemas.openxmlformats.org/drawingml/2006/main" sz="2050" i="1">
                    <a:solidFill>
                      <a:srgbClr val="26373B"/>
                    </a:solidFill>
                    <a:latin typeface="Cambria Math" panose="02040503050406030204" pitchFamily="18" charset="0"/>
                  </a:rPr>
                  <m:t>(</m:t>
                </m:r>
                <m:r>
                  <a:rPr xmlns:a="http://schemas.openxmlformats.org/drawingml/2006/main" sz="2050" i="1">
                    <a:solidFill>
                      <a:srgbClr val="26373B"/>
                    </a:solidFill>
                    <a:latin typeface="Cambria Math" panose="02040503050406030204" pitchFamily="18" charset="0"/>
                  </a:rPr>
                  <m:t>A</m:t>
                </m:r>
                <m:r>
                  <m:rPr>
                    <m:sty m:val="p"/>
                  </m:rPr>
                  <a:rPr xmlns:a="http://schemas.openxmlformats.org/drawingml/2006/main" sz="2050" i="1">
                    <a:solidFill>
                      <a:srgbClr val="26373B"/>
                    </a:solidFill>
                    <a:latin typeface="Cambria Math" panose="02040503050406030204" pitchFamily="18" charset="0"/>
                  </a:rPr>
                  <m:t>cos</m:t>
                </m:r>
                <m:r>
                  <a:rPr xmlns:a="http://schemas.openxmlformats.org/drawingml/2006/main" sz="2050" i="1">
                    <a:solidFill>
                      <a:srgbClr val="26373B"/>
                    </a:solidFill>
                    <a:latin typeface="Cambria Math" panose="02040503050406030204" pitchFamily="18" charset="0"/>
                  </a:rPr>
                  <m:t>(</m:t>
                </m:r>
                <m:r>
                  <a:rPr xmlns:a="http://schemas.openxmlformats.org/drawingml/2006/main" sz="2050" i="1">
                    <a:solidFill>
                      <a:srgbClr val="26373B"/>
                    </a:solidFill>
                    <a:latin typeface="Cambria Math" panose="02040503050406030204" pitchFamily="18" charset="0"/>
                  </a:rPr>
                  <m:t>p</m:t>
                </m:r>
                <m:sSub>
                  <m:e>
                    <m:r>
                      <a:rPr xmlns:a="http://schemas.openxmlformats.org/drawingml/2006/main" sz="2050" i="1">
                        <a:solidFill>
                          <a:srgbClr val="26373B"/>
                        </a:solidFill>
                        <a:latin typeface="Cambria Math" panose="02040503050406030204" pitchFamily="18" charset="0"/>
                      </a:rPr>
                      <m:t>x</m:t>
                    </m:r>
                  </m:e>
                  <m:sub>
                    <m:r>
                      <a:rPr xmlns:a="http://schemas.openxmlformats.org/drawingml/2006/main" sz="2050" i="1">
                        <a:solidFill>
                          <a:srgbClr val="26373B"/>
                        </a:solidFill>
                        <a:latin typeface="Cambria Math" panose="02040503050406030204" pitchFamily="18" charset="0"/>
                      </a:rPr>
                      <m:t>i</m:t>
                    </m:r>
                  </m:sub>
                </m:sSub>
                <m:r>
                  <a:rPr xmlns:a="http://schemas.openxmlformats.org/drawingml/2006/main" sz="2050" i="1">
                    <a:solidFill>
                      <a:srgbClr val="26373B"/>
                    </a:solidFill>
                    <a:latin typeface="Cambria Math" panose="02040503050406030204" pitchFamily="18" charset="0"/>
                  </a:rPr>
                  <m:t>)</m:t>
                </m:r>
                <m:r>
                  <a:rPr xmlns:a="http://schemas.openxmlformats.org/drawingml/2006/main" sz="2050" i="1">
                    <a:solidFill>
                      <a:srgbClr val="26373B"/>
                    </a:solidFill>
                    <a:latin typeface="Cambria Math" panose="02040503050406030204" pitchFamily="18" charset="0"/>
                  </a:rPr>
                  <m:t>+</m:t>
                </m:r>
                <m:r>
                  <a:rPr xmlns:a="http://schemas.openxmlformats.org/drawingml/2006/main" sz="2050" i="1">
                    <a:solidFill>
                      <a:srgbClr val="26373B"/>
                    </a:solidFill>
                    <a:latin typeface="Cambria Math" panose="02040503050406030204" pitchFamily="18" charset="0"/>
                  </a:rPr>
                  <m:t>B</m:t>
                </m:r>
                <m:r>
                  <m:rPr>
                    <m:sty m:val="p"/>
                  </m:rPr>
                  <a:rPr xmlns:a="http://schemas.openxmlformats.org/drawingml/2006/main" sz="2050" i="1">
                    <a:solidFill>
                      <a:srgbClr val="26373B"/>
                    </a:solidFill>
                    <a:latin typeface="Cambria Math" panose="02040503050406030204" pitchFamily="18" charset="0"/>
                  </a:rPr>
                  <m:t>sin</m:t>
                </m:r>
                <m:r>
                  <a:rPr xmlns:a="http://schemas.openxmlformats.org/drawingml/2006/main" sz="2050" i="1">
                    <a:solidFill>
                      <a:srgbClr val="26373B"/>
                    </a:solidFill>
                    <a:latin typeface="Cambria Math" panose="02040503050406030204" pitchFamily="18" charset="0"/>
                  </a:rPr>
                  <m:t>(</m:t>
                </m:r>
                <m:r>
                  <a:rPr xmlns:a="http://schemas.openxmlformats.org/drawingml/2006/main" sz="2050" i="1">
                    <a:solidFill>
                      <a:srgbClr val="26373B"/>
                    </a:solidFill>
                    <a:latin typeface="Cambria Math" panose="02040503050406030204" pitchFamily="18" charset="0"/>
                  </a:rPr>
                  <m:t>p</m:t>
                </m:r>
                <m:sSub>
                  <m:e>
                    <m:r>
                      <a:rPr xmlns:a="http://schemas.openxmlformats.org/drawingml/2006/main" sz="2050" i="1">
                        <a:solidFill>
                          <a:srgbClr val="26373B"/>
                        </a:solidFill>
                        <a:latin typeface="Cambria Math" panose="02040503050406030204" pitchFamily="18" charset="0"/>
                      </a:rPr>
                      <m:t>x</m:t>
                    </m:r>
                  </m:e>
                  <m:sub>
                    <m:r>
                      <a:rPr xmlns:a="http://schemas.openxmlformats.org/drawingml/2006/main" sz="2050" i="1">
                        <a:solidFill>
                          <a:srgbClr val="26373B"/>
                        </a:solidFill>
                        <a:latin typeface="Cambria Math" panose="02040503050406030204" pitchFamily="18" charset="0"/>
                      </a:rPr>
                      <m:t>i</m:t>
                    </m:r>
                  </m:sub>
                </m:sSub>
                <m:r>
                  <a:rPr xmlns:a="http://schemas.openxmlformats.org/drawingml/2006/main" sz="2050" i="1">
                    <a:solidFill>
                      <a:srgbClr val="26373B"/>
                    </a:solidFill>
                    <a:latin typeface="Cambria Math" panose="02040503050406030204" pitchFamily="18" charset="0"/>
                  </a:rPr>
                  <m:t>)</m:t>
                </m:r>
                <m:r>
                  <a:rPr xmlns:a="http://schemas.openxmlformats.org/drawingml/2006/main" sz="2050" i="1">
                    <a:solidFill>
                      <a:srgbClr val="26373B"/>
                    </a:solidFill>
                    <a:latin typeface="Cambria Math" panose="02040503050406030204" pitchFamily="18" charset="0"/>
                  </a:rPr>
                  <m:t>)</m:t>
                </m:r>
                <m:r>
                  <a:rPr xmlns:a="http://schemas.openxmlformats.org/drawingml/2006/main" sz="2050" i="1">
                    <a:solidFill>
                      <a:srgbClr val="26373B"/>
                    </a:solidFill>
                    <a:latin typeface="Cambria Math" panose="02040503050406030204" pitchFamily="18" charset="0"/>
                  </a:rPr>
                  <m:t>c</m:t>
                </m:r>
                <m:r>
                  <a:rPr xmlns:a="http://schemas.openxmlformats.org/drawingml/2006/main" sz="2050" i="1">
                    <a:solidFill>
                      <a:srgbClr val="26373B"/>
                    </a:solidFill>
                    <a:latin typeface="Cambria Math" panose="02040503050406030204" pitchFamily="18" charset="0"/>
                  </a:rPr>
                  <m:t>o</m:t>
                </m:r>
                <m:r>
                  <a:rPr xmlns:a="http://schemas.openxmlformats.org/drawingml/2006/main" sz="2050" i="1">
                    <a:solidFill>
                      <a:srgbClr val="26373B"/>
                    </a:solidFill>
                    <a:latin typeface="Cambria Math" panose="02040503050406030204" pitchFamily="18" charset="0"/>
                  </a:rPr>
                  <m:t>s</m:t>
                </m:r>
                <m:r>
                  <a:rPr xmlns:a="http://schemas.openxmlformats.org/drawingml/2006/main" sz="2050" i="1">
                    <a:solidFill>
                      <a:srgbClr val="26373B"/>
                    </a:solidFill>
                    <a:latin typeface="Cambria Math" panose="02040503050406030204" pitchFamily="18" charset="0"/>
                  </a:rPr>
                  <m:t>(</m:t>
                </m:r>
                <m:r>
                  <a:rPr xmlns:a="http://schemas.openxmlformats.org/drawingml/2006/main" sz="2050" i="1">
                    <a:solidFill>
                      <a:srgbClr val="26373B"/>
                    </a:solidFill>
                    <a:latin typeface="Cambria Math" panose="02040503050406030204" pitchFamily="18" charset="0"/>
                  </a:rPr>
                  <m:t>ω</m:t>
                </m:r>
                <m:r>
                  <a:rPr xmlns:a="http://schemas.openxmlformats.org/drawingml/2006/main" sz="2050" i="1">
                    <a:solidFill>
                      <a:srgbClr val="26373B"/>
                    </a:solidFill>
                    <a:latin typeface="Cambria Math" panose="02040503050406030204" pitchFamily="18" charset="0"/>
                  </a:rPr>
                  <m:t>t</m:t>
                </m:r>
                <m:r>
                  <a:rPr xmlns:a="http://schemas.openxmlformats.org/drawingml/2006/main" sz="2050" i="1">
                    <a:solidFill>
                      <a:srgbClr val="26373B"/>
                    </a:solidFill>
                    <a:latin typeface="Cambria Math" panose="02040503050406030204" pitchFamily="18" charset="0"/>
                  </a:rPr>
                  <m:t>)</m:t>
                </m:r>
              </m:oMath>
            </a14:m>
            <a:r>
              <a:t>, </a:t>
            </a:r>
            <a14:m>
              <m:oMath>
                <m:r>
                  <a:rPr xmlns:a="http://schemas.openxmlformats.org/drawingml/2006/main" sz="2050" i="1">
                    <a:solidFill>
                      <a:srgbClr val="26373B"/>
                    </a:solidFill>
                    <a:latin typeface="Cambria Math" panose="02040503050406030204" pitchFamily="18" charset="0"/>
                  </a:rPr>
                  <m:t>i</m:t>
                </m:r>
                <m:r>
                  <a:rPr xmlns:a="http://schemas.openxmlformats.org/drawingml/2006/main" sz="2050" i="1">
                    <a:solidFill>
                      <a:srgbClr val="26373B"/>
                    </a:solidFill>
                    <a:latin typeface="Cambria Math" panose="02040503050406030204" pitchFamily="18" charset="0"/>
                  </a:rPr>
                  <m:t>=</m:t>
                </m:r>
                <m:r>
                  <a:rPr xmlns:a="http://schemas.openxmlformats.org/drawingml/2006/main" sz="2050" i="1">
                    <a:solidFill>
                      <a:srgbClr val="26373B"/>
                    </a:solidFill>
                    <a:latin typeface="Cambria Math" panose="02040503050406030204" pitchFamily="18" charset="0"/>
                  </a:rPr>
                  <m:t>1...</m:t>
                </m:r>
                <m:r>
                  <a:rPr xmlns:a="http://schemas.openxmlformats.org/drawingml/2006/main" sz="2050" i="1">
                    <a:solidFill>
                      <a:srgbClr val="26373B"/>
                    </a:solidFill>
                    <a:latin typeface="Cambria Math" panose="02040503050406030204" pitchFamily="18" charset="0"/>
                  </a:rPr>
                  <m:t>N</m:t>
                </m:r>
              </m:oMath>
            </a14:m>
          </a:p>
          <a:p>
            <a:pPr algn="just">
              <a:defRPr>
                <a:solidFill>
                  <a:srgbClr val="27373B"/>
                </a:solidFill>
                <a:latin typeface="PT Sans"/>
                <a:ea typeface="PT Sans"/>
                <a:cs typeface="PT Sans"/>
                <a:sym typeface="PT Sans"/>
              </a:defRPr>
            </a:pPr>
            <a14:m>
              <m:oMath>
                <m:sSub>
                  <m:e>
                    <m:r>
                      <a:rPr xmlns:a="http://schemas.openxmlformats.org/drawingml/2006/main" sz="2050" i="1">
                        <a:solidFill>
                          <a:srgbClr val="26373B"/>
                        </a:solidFill>
                        <a:latin typeface="Cambria Math" panose="02040503050406030204" pitchFamily="18" charset="0"/>
                      </a:rPr>
                      <m:t>p</m:t>
                    </m:r>
                  </m:e>
                  <m:sub>
                    <m:r>
                      <a:rPr xmlns:a="http://schemas.openxmlformats.org/drawingml/2006/main" sz="2050" i="1">
                        <a:solidFill>
                          <a:srgbClr val="26373B"/>
                        </a:solidFill>
                        <a:latin typeface="Cambria Math" panose="02040503050406030204" pitchFamily="18" charset="0"/>
                      </a:rPr>
                      <m:t>l</m:t>
                    </m:r>
                  </m:sub>
                </m:sSub>
                <m:r>
                  <a:rPr xmlns:a="http://schemas.openxmlformats.org/drawingml/2006/main" sz="2050" i="1">
                    <a:solidFill>
                      <a:srgbClr val="26373B"/>
                    </a:solidFill>
                    <a:latin typeface="Cambria Math" panose="02040503050406030204" pitchFamily="18" charset="0"/>
                  </a:rPr>
                  <m:t>=</m:t>
                </m:r>
                <m:f>
                  <m:fPr>
                    <m:ctrlPr>
                      <a:rPr xmlns:a="http://schemas.openxmlformats.org/drawingml/2006/main" sz="2050" i="1">
                        <a:solidFill>
                          <a:srgbClr val="26373B"/>
                        </a:solidFill>
                        <a:latin typeface="Cambria Math" panose="02040503050406030204" pitchFamily="18" charset="0"/>
                      </a:rPr>
                    </m:ctrlPr>
                    <m:type m:val="bar"/>
                  </m:fPr>
                  <m:num>
                    <m:r>
                      <a:rPr xmlns:a="http://schemas.openxmlformats.org/drawingml/2006/main" sz="2050" i="1">
                        <a:solidFill>
                          <a:srgbClr val="26373B"/>
                        </a:solidFill>
                        <a:latin typeface="Cambria Math" panose="02040503050406030204" pitchFamily="18" charset="0"/>
                      </a:rPr>
                      <m:t>l</m:t>
                    </m:r>
                    <m:r>
                      <a:rPr xmlns:a="http://schemas.openxmlformats.org/drawingml/2006/main" sz="2050" i="1">
                        <a:solidFill>
                          <a:srgbClr val="26373B"/>
                        </a:solidFill>
                        <a:latin typeface="Cambria Math" panose="02040503050406030204" pitchFamily="18" charset="0"/>
                      </a:rPr>
                      <m:t>π</m:t>
                    </m:r>
                  </m:num>
                  <m:den>
                    <m:r>
                      <a:rPr xmlns:a="http://schemas.openxmlformats.org/drawingml/2006/main" sz="2050" i="1">
                        <a:solidFill>
                          <a:srgbClr val="26373B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xmlns:a="http://schemas.openxmlformats.org/drawingml/2006/main" sz="2050" i="1">
                        <a:solidFill>
                          <a:srgbClr val="26373B"/>
                        </a:solidFill>
                        <a:latin typeface="Cambria Math" panose="02040503050406030204" pitchFamily="18" charset="0"/>
                      </a:rPr>
                      <m:t>N</m:t>
                    </m:r>
                    <m:r>
                      <a:rPr xmlns:a="http://schemas.openxmlformats.org/drawingml/2006/main" sz="2050" i="1">
                        <a:solidFill>
                          <a:srgbClr val="26373B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xmlns:a="http://schemas.openxmlformats.org/drawingml/2006/main" sz="2050" i="1">
                        <a:solidFill>
                          <a:srgbClr val="26373B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xmlns:a="http://schemas.openxmlformats.org/drawingml/2006/main" sz="2050" i="1">
                        <a:solidFill>
                          <a:srgbClr val="26373B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xmlns:a="http://schemas.openxmlformats.org/drawingml/2006/main" sz="2050" i="1">
                        <a:solidFill>
                          <a:srgbClr val="26373B"/>
                        </a:solidFill>
                        <a:latin typeface="Cambria Math" panose="02040503050406030204" pitchFamily="18" charset="0"/>
                      </a:rPr>
                      <m:t>d</m:t>
                    </m:r>
                  </m:den>
                </m:f>
              </m:oMath>
            </a14:m>
            <a:r>
              <a:t>, </a:t>
            </a:r>
            <a14:m>
              <m:oMath>
                <m:r>
                  <a:rPr xmlns:a="http://schemas.openxmlformats.org/drawingml/2006/main" sz="2050" i="1">
                    <a:solidFill>
                      <a:srgbClr val="26373B"/>
                    </a:solidFill>
                    <a:latin typeface="Cambria Math" panose="02040503050406030204" pitchFamily="18" charset="0"/>
                  </a:rPr>
                  <m:t>l</m:t>
                </m:r>
                <m:r>
                  <a:rPr xmlns:a="http://schemas.openxmlformats.org/drawingml/2006/main" sz="2050" i="1">
                    <a:solidFill>
                      <a:srgbClr val="26373B"/>
                    </a:solidFill>
                    <a:latin typeface="Cambria Math" panose="02040503050406030204" pitchFamily="18" charset="0"/>
                  </a:rPr>
                  <m:t>=</m:t>
                </m:r>
                <m:r>
                  <a:rPr xmlns:a="http://schemas.openxmlformats.org/drawingml/2006/main" sz="2050" i="1">
                    <a:solidFill>
                      <a:srgbClr val="26373B"/>
                    </a:solidFill>
                    <a:latin typeface="Cambria Math" panose="02040503050406030204" pitchFamily="18" charset="0"/>
                  </a:rPr>
                  <m:t>1...</m:t>
                </m:r>
                <m:r>
                  <a:rPr xmlns:a="http://schemas.openxmlformats.org/drawingml/2006/main" sz="2050" i="1">
                    <a:solidFill>
                      <a:srgbClr val="26373B"/>
                    </a:solidFill>
                    <a:latin typeface="Cambria Math" panose="02040503050406030204" pitchFamily="18" charset="0"/>
                  </a:rPr>
                  <m:t>N</m:t>
                </m:r>
              </m:oMath>
            </a14:m>
            <a:r>
              <a:t>, </a:t>
            </a:r>
            <a14:m>
              <m:oMath>
                <m:r>
                  <a:rPr xmlns:a="http://schemas.openxmlformats.org/drawingml/2006/main" sz="2050" i="1">
                    <a:solidFill>
                      <a:srgbClr val="26373B"/>
                    </a:solidFill>
                    <a:latin typeface="Cambria Math" panose="02040503050406030204" pitchFamily="18" charset="0"/>
                  </a:rPr>
                  <m:t>l</m:t>
                </m:r>
                <m:r>
                  <a:rPr xmlns:a="http://schemas.openxmlformats.org/drawingml/2006/main" sz="2050" i="1">
                    <a:solidFill>
                      <a:srgbClr val="26373B"/>
                    </a:solidFill>
                    <a:latin typeface="Cambria Math" panose="02040503050406030204" pitchFamily="18" charset="0"/>
                  </a:rPr>
                  <m:t>=</m:t>
                </m:r>
                <m:r>
                  <a:rPr xmlns:a="http://schemas.openxmlformats.org/drawingml/2006/main" sz="2050" i="1">
                    <a:solidFill>
                      <a:srgbClr val="26373B"/>
                    </a:solidFill>
                    <a:latin typeface="Cambria Math" panose="02040503050406030204" pitchFamily="18" charset="0"/>
                  </a:rPr>
                  <m:t>1...</m:t>
                </m:r>
                <m:r>
                  <a:rPr xmlns:a="http://schemas.openxmlformats.org/drawingml/2006/main" sz="2050" i="1">
                    <a:solidFill>
                      <a:srgbClr val="26373B"/>
                    </a:solidFill>
                    <a:latin typeface="Cambria Math" panose="02040503050406030204" pitchFamily="18" charset="0"/>
                  </a:rPr>
                  <m:t>N</m:t>
                </m:r>
              </m:oMath>
            </a14:m>
          </a:p>
          <a:p>
            <a:pPr algn="just">
              <a:defRPr>
                <a:solidFill>
                  <a:srgbClr val="27373B"/>
                </a:solidFill>
                <a:latin typeface="PT Sans"/>
                <a:ea typeface="PT Sans"/>
                <a:cs typeface="PT Sans"/>
                <a:sym typeface="PT Sans"/>
              </a:defRPr>
            </a:pPr>
            <a14:m>
              <m:oMathPara>
                <m:oMathParaPr>
                  <m:jc m:val="left"/>
                </m:oMathParaPr>
                <m:oMath>
                  <m:sSub>
                    <m:e>
                      <m:r>
                        <a:rPr xmlns:a="http://schemas.openxmlformats.org/drawingml/2006/main" sz="2050" i="1">
                          <a:solidFill>
                            <a:srgbClr val="26373B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</m:e>
                    <m:sub>
                      <m:r>
                        <a:rPr xmlns:a="http://schemas.openxmlformats.org/drawingml/2006/main" sz="2050" i="1">
                          <a:solidFill>
                            <a:srgbClr val="26373B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sub>
                  </m:sSub>
                  <m:r>
                    <a:rPr xmlns:a="http://schemas.openxmlformats.org/drawingml/2006/main" sz="2050" i="1">
                      <a:solidFill>
                        <a:srgbClr val="26373B"/>
                      </a:solidFill>
                      <a:latin typeface="Cambria Math" panose="02040503050406030204" pitchFamily="18" charset="0"/>
                    </a:rPr>
                    <m:t>=</m:t>
                  </m:r>
                  <m:rad>
                    <m:radPr>
                      <m:ctrlPr>
                        <a:rPr xmlns:a="http://schemas.openxmlformats.org/drawingml/2006/main" sz="2050" i="1">
                          <a:solidFill>
                            <a:srgbClr val="26373B"/>
                          </a:solidFill>
                          <a:latin typeface="Cambria Math" panose="02040503050406030204" pitchFamily="18" charset="0"/>
                        </a:rPr>
                      </m:ctrlPr>
                      <m:degHide m:val="on"/>
                    </m:radPr>
                    <m:deg/>
                    <m:e>
                      <m:r>
                        <a:rPr xmlns:a="http://schemas.openxmlformats.org/drawingml/2006/main" sz="2050" i="1">
                          <a:solidFill>
                            <a:srgbClr val="26373B"/>
                          </a:solidFill>
                          <a:latin typeface="Cambria Math" panose="02040503050406030204" pitchFamily="18" charset="0"/>
                        </a:rPr>
                        <m:t>k</m:t>
                      </m:r>
                      <m:r>
                        <a:rPr xmlns:a="http://schemas.openxmlformats.org/drawingml/2006/main" sz="2050" i="1">
                          <a:solidFill>
                            <a:srgbClr val="26373B"/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xmlns:a="http://schemas.openxmlformats.org/drawingml/2006/main" sz="2050" i="1">
                          <a:solidFill>
                            <a:srgbClr val="26373B"/>
                          </a:solidFill>
                          <a:latin typeface="Cambria Math" panose="02040503050406030204" pitchFamily="18" charset="0"/>
                        </a:rPr>
                        <m:t>m</m:t>
                      </m:r>
                    </m:e>
                  </m:rad>
                </m:oMath>
              </m:oMathPara>
            </a14:m>
          </a:p>
          <a:p>
            <a:pPr algn="just">
              <a:defRPr>
                <a:solidFill>
                  <a:srgbClr val="27373B"/>
                </a:solidFill>
                <a:latin typeface="PT Sans"/>
                <a:ea typeface="PT Sans"/>
                <a:cs typeface="PT Sans"/>
                <a:sym typeface="PT Sans"/>
              </a:defRPr>
            </a:pPr>
            <a14:m>
              <m:oMathPara>
                <m:oMathParaPr>
                  <m:jc m:val="left"/>
                </m:oMathParaPr>
                <m:oMath>
                  <m:sSub>
                    <m:e>
                      <m:r>
                        <a:rPr xmlns:a="http://schemas.openxmlformats.org/drawingml/2006/main" sz="2100" i="1">
                          <a:solidFill>
                            <a:srgbClr val="26373B"/>
                          </a:solidFill>
                          <a:latin typeface="Cambria Math" panose="02040503050406030204" pitchFamily="18" charset="0"/>
                        </a:rPr>
                        <m:t>ω</m:t>
                      </m:r>
                    </m:e>
                    <m:sub>
                      <m:r>
                        <a:rPr xmlns:a="http://schemas.openxmlformats.org/drawingml/2006/main" sz="2100" i="1">
                          <a:solidFill>
                            <a:srgbClr val="26373B"/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</m:sub>
                  </m:sSub>
                  <m:r>
                    <a:rPr xmlns:a="http://schemas.openxmlformats.org/drawingml/2006/main" sz="2100" i="1">
                      <a:solidFill>
                        <a:srgbClr val="26373B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2100" i="1">
                      <a:solidFill>
                        <a:srgbClr val="26373B"/>
                      </a:solidFill>
                      <a:latin typeface="Cambria Math" panose="02040503050406030204" pitchFamily="18" charset="0"/>
                    </a:rPr>
                    <m:t>2</m:t>
                  </m:r>
                  <m:sSub>
                    <m:e>
                      <m:r>
                        <a:rPr xmlns:a="http://schemas.openxmlformats.org/drawingml/2006/main" sz="2100" i="1">
                          <a:solidFill>
                            <a:srgbClr val="26373B"/>
                          </a:solidFill>
                          <a:latin typeface="Cambria Math" panose="02040503050406030204" pitchFamily="18" charset="0"/>
                        </a:rPr>
                        <m:t>ω</m:t>
                      </m:r>
                    </m:e>
                    <m:sub>
                      <m:r>
                        <a:rPr xmlns:a="http://schemas.openxmlformats.org/drawingml/2006/main" sz="2100" i="1">
                          <a:solidFill>
                            <a:srgbClr val="26373B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sub>
                  </m:sSub>
                  <m:r>
                    <m:rPr>
                      <m:sty m:val="p"/>
                    </m:rPr>
                    <a:rPr xmlns:a="http://schemas.openxmlformats.org/drawingml/2006/main" sz="2100" i="1">
                      <a:solidFill>
                        <a:srgbClr val="26373B"/>
                      </a:solidFill>
                      <a:latin typeface="Cambria Math" panose="02040503050406030204" pitchFamily="18" charset="0"/>
                    </a:rPr>
                    <m:t>sin</m:t>
                  </m:r>
                  <m:r>
                    <a:rPr xmlns:a="http://schemas.openxmlformats.org/drawingml/2006/main" sz="2100" i="1">
                      <a:solidFill>
                        <a:srgbClr val="26373B"/>
                      </a:solidFill>
                      <a:latin typeface="Cambria Math" panose="02040503050406030204" pitchFamily="18" charset="0"/>
                    </a:rPr>
                    <m:t>(</m:t>
                  </m:r>
                  <m:f>
                    <m:fPr>
                      <m:ctrlPr>
                        <a:rPr xmlns:a="http://schemas.openxmlformats.org/drawingml/2006/main" sz="2100" i="1">
                          <a:solidFill>
                            <a:srgbClr val="26373B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r>
                        <a:rPr xmlns:a="http://schemas.openxmlformats.org/drawingml/2006/main" sz="2100" i="1">
                          <a:solidFill>
                            <a:srgbClr val="26373B"/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  <m:r>
                        <a:rPr xmlns:a="http://schemas.openxmlformats.org/drawingml/2006/main" sz="2100" i="1">
                          <a:solidFill>
                            <a:srgbClr val="26373B"/>
                          </a:solidFill>
                          <a:latin typeface="Cambria Math" panose="02040503050406030204" pitchFamily="18" charset="0"/>
                        </a:rPr>
                        <m:t>π</m:t>
                      </m:r>
                    </m:num>
                    <m:den>
                      <m:r>
                        <a:rPr xmlns:a="http://schemas.openxmlformats.org/drawingml/2006/main" sz="2100" i="1">
                          <a:solidFill>
                            <a:srgbClr val="26373B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xmlns:a="http://schemas.openxmlformats.org/drawingml/2006/main" sz="2100" i="1">
                          <a:solidFill>
                            <a:srgbClr val="26373B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xmlns:a="http://schemas.openxmlformats.org/drawingml/2006/main" sz="2100" i="1">
                          <a:solidFill>
                            <a:srgbClr val="26373B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xmlns:a="http://schemas.openxmlformats.org/drawingml/2006/main" sz="2100" i="1">
                          <a:solidFill>
                            <a:srgbClr val="26373B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xmlns:a="http://schemas.openxmlformats.org/drawingml/2006/main" sz="2100" i="1">
                          <a:solidFill>
                            <a:srgbClr val="26373B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xmlns:a="http://schemas.openxmlformats.org/drawingml/2006/main" sz="2100" i="1">
                          <a:solidFill>
                            <a:srgbClr val="26373B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den>
                  </m:f>
                  <m:r>
                    <a:rPr xmlns:a="http://schemas.openxmlformats.org/drawingml/2006/main" sz="2100" i="1">
                      <a:solidFill>
                        <a:srgbClr val="26373B"/>
                      </a:solidFill>
                      <a:latin typeface="Cambria Math" panose="02040503050406030204" pitchFamily="18" charset="0"/>
                    </a:rPr>
                    <m:t>)</m:t>
                  </m:r>
                </m:oMath>
              </m:oMathPara>
            </a14:m>
          </a:p>
          <a:p>
            <a:pPr algn="just">
              <a:defRPr>
                <a:solidFill>
                  <a:srgbClr val="27373B"/>
                </a:solidFill>
                <a:latin typeface="PT Sans"/>
                <a:ea typeface="PT Sans"/>
                <a:cs typeface="PT Sans"/>
                <a:sym typeface="PT Sans"/>
              </a:defRPr>
            </a:pPr>
            <a14:m>
              <m:oMathPara>
                <m:oMathParaPr>
                  <m:jc m:val="left"/>
                </m:oMathParaPr>
                <m:oMath>
                  <m:sSub>
                    <m:e>
                      <m:r>
                        <a:rPr xmlns:a="http://schemas.openxmlformats.org/drawingml/2006/main" sz="2100" i="1">
                          <a:solidFill>
                            <a:srgbClr val="26373B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</m:e>
                    <m:sub>
                      <m:r>
                        <a:rPr xmlns:a="http://schemas.openxmlformats.org/drawingml/2006/main" sz="2100" i="1">
                          <a:solidFill>
                            <a:srgbClr val="26373B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sub>
                  </m:sSub>
                  <m:r>
                    <a:rPr xmlns:a="http://schemas.openxmlformats.org/drawingml/2006/main" sz="2100" i="1">
                      <a:solidFill>
                        <a:srgbClr val="26373B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2100" i="1">
                      <a:solidFill>
                        <a:srgbClr val="26373B"/>
                      </a:solidFill>
                      <a:latin typeface="Cambria Math" panose="02040503050406030204" pitchFamily="18" charset="0"/>
                    </a:rPr>
                    <m:t>0,</m:t>
                  </m:r>
                  <m:sSub>
                    <m:e>
                      <m:r>
                        <a:rPr xmlns:a="http://schemas.openxmlformats.org/drawingml/2006/main" sz="2100" i="1">
                          <a:solidFill>
                            <a:srgbClr val="26373B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</m:e>
                    <m:sub>
                      <m:r>
                        <a:rPr xmlns:a="http://schemas.openxmlformats.org/drawingml/2006/main" sz="2100" i="1">
                          <a:solidFill>
                            <a:srgbClr val="26373B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xmlns:a="http://schemas.openxmlformats.org/drawingml/2006/main" sz="2100" i="1">
                          <a:solidFill>
                            <a:srgbClr val="26373B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xmlns:a="http://schemas.openxmlformats.org/drawingml/2006/main" sz="2100" i="1">
                          <a:solidFill>
                            <a:srgbClr val="26373B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sub>
                  </m:sSub>
                  <m:r>
                    <a:rPr xmlns:a="http://schemas.openxmlformats.org/drawingml/2006/main" sz="2100" i="1">
                      <a:solidFill>
                        <a:srgbClr val="26373B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2100" i="1">
                      <a:solidFill>
                        <a:srgbClr val="26373B"/>
                      </a:solidFill>
                      <a:latin typeface="Cambria Math" panose="02040503050406030204" pitchFamily="18" charset="0"/>
                    </a:rPr>
                    <m:t>0,</m:t>
                  </m:r>
                  <m:r>
                    <a:rPr xmlns:a="http://schemas.openxmlformats.org/drawingml/2006/main" sz="2100" i="1">
                      <a:solidFill>
                        <a:srgbClr val="26373B"/>
                      </a:solidFill>
                      <a:latin typeface="Cambria Math" panose="02040503050406030204" pitchFamily="18" charset="0"/>
                    </a:rPr>
                    <m:t>A</m:t>
                  </m:r>
                  <m:r>
                    <a:rPr xmlns:a="http://schemas.openxmlformats.org/drawingml/2006/main" sz="2100" i="1">
                      <a:solidFill>
                        <a:srgbClr val="26373B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2100" i="1">
                      <a:solidFill>
                        <a:srgbClr val="26373B"/>
                      </a:solidFill>
                      <a:latin typeface="Cambria Math" panose="02040503050406030204" pitchFamily="18" charset="0"/>
                    </a:rPr>
                    <m:t>0</m:t>
                  </m:r>
                </m:oMath>
              </m:oMathPara>
            </a14:m>
          </a:p>
        </p:txBody>
      </p:sp>
      <p:pic>
        <p:nvPicPr>
          <p:cNvPr id="159" name="Изображение" descr="Изображение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622430" y="1517517"/>
            <a:ext cx="3416712" cy="2108466"/>
          </a:xfrm>
          <a:prstGeom prst="rect">
            <a:avLst/>
          </a:prstGeom>
          <a:ln w="12700">
            <a:miter lim="400000"/>
          </a:ln>
        </p:spPr>
      </p:pic>
      <p:sp>
        <p:nvSpPr>
          <p:cNvPr id="160" name="Рис. 1. Гармоники"/>
          <p:cNvSpPr txBox="1"/>
          <p:nvPr/>
        </p:nvSpPr>
        <p:spPr>
          <a:xfrm>
            <a:off x="5719863" y="3796575"/>
            <a:ext cx="3221845" cy="2739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1200">
                <a:solidFill>
                  <a:srgbClr val="27373B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pPr/>
            <a:r>
              <a:t>Рис. 1. Гармоники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image8.png" descr="image8.png"/>
          <p:cNvPicPr>
            <a:picLocks noChangeAspect="1"/>
          </p:cNvPicPr>
          <p:nvPr/>
        </p:nvPicPr>
        <p:blipFill>
          <a:blip r:embed="rId3">
            <a:extLst/>
          </a:blip>
          <a:srcRect l="56427" t="80466" r="0" b="0"/>
          <a:stretch>
            <a:fillRect/>
          </a:stretch>
        </p:blipFill>
        <p:spPr>
          <a:xfrm>
            <a:off x="5159804" y="4138780"/>
            <a:ext cx="3984196" cy="1004719"/>
          </a:xfrm>
          <a:prstGeom prst="rect">
            <a:avLst/>
          </a:prstGeom>
          <a:ln w="12700">
            <a:miter lim="400000"/>
          </a:ln>
        </p:spPr>
      </p:pic>
      <p:sp>
        <p:nvSpPr>
          <p:cNvPr id="163" name="Прямоугольник"/>
          <p:cNvSpPr/>
          <p:nvPr/>
        </p:nvSpPr>
        <p:spPr>
          <a:xfrm>
            <a:off x="169862" y="407987"/>
            <a:ext cx="1243265" cy="58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164" name="image3.png" descr="image3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87547" y="493185"/>
            <a:ext cx="1573024" cy="468001"/>
          </a:xfrm>
          <a:prstGeom prst="rect">
            <a:avLst/>
          </a:prstGeom>
          <a:ln w="12700">
            <a:miter lim="400000"/>
          </a:ln>
        </p:spPr>
      </p:pic>
      <p:sp>
        <p:nvSpPr>
          <p:cNvPr id="165" name="Алгоритм"/>
          <p:cNvSpPr txBox="1"/>
          <p:nvPr/>
        </p:nvSpPr>
        <p:spPr>
          <a:xfrm>
            <a:off x="2160445" y="498667"/>
            <a:ext cx="6531435" cy="675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b="1" sz="2000">
                <a:solidFill>
                  <a:srgbClr val="0D62B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Алгоритм</a:t>
            </a:r>
          </a:p>
        </p:txBody>
      </p:sp>
      <p:sp>
        <p:nvSpPr>
          <p:cNvPr id="166" name="Номер слайда"/>
          <p:cNvSpPr txBox="1"/>
          <p:nvPr>
            <p:ph type="sldNum" sz="quarter" idx="4294967295"/>
          </p:nvPr>
        </p:nvSpPr>
        <p:spPr>
          <a:xfrm>
            <a:off x="8044704" y="4351903"/>
            <a:ext cx="348740" cy="3581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/>
          <a:lstStyle>
            <a:lvl1pPr>
              <a:defRPr sz="19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167" name="Для моделирования гармонической цепочки был построен следующий алгоритм:…"/>
          <p:cNvSpPr txBox="1"/>
          <p:nvPr/>
        </p:nvSpPr>
        <p:spPr>
          <a:xfrm>
            <a:off x="496061" y="1169513"/>
            <a:ext cx="8151878" cy="39642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just">
              <a:defRPr sz="1700">
                <a:solidFill>
                  <a:srgbClr val="27373B"/>
                </a:solidFill>
                <a:latin typeface="PT Sans"/>
                <a:ea typeface="PT Sans"/>
                <a:cs typeface="PT Sans"/>
                <a:sym typeface="PT Sans"/>
              </a:defRPr>
            </a:pPr>
            <a:r>
              <a:t>Для моделирования гармонической цепочки был построен следующий алгоритм:</a:t>
            </a:r>
          </a:p>
          <a:p>
            <a:pPr marL="357187" indent="-357187" algn="just">
              <a:buSzPct val="100000"/>
              <a:buAutoNum type="arabicPeriod" startAt="1"/>
              <a:defRPr sz="1700">
                <a:solidFill>
                  <a:srgbClr val="27373B"/>
                </a:solidFill>
                <a:latin typeface="PT Sans"/>
                <a:ea typeface="PT Sans"/>
                <a:cs typeface="PT Sans"/>
                <a:sym typeface="PT Sans"/>
              </a:defRPr>
            </a:pPr>
            <a:r>
              <a:t>Определить количество атомов в гармонической цепочке, обозначим это число как N.</a:t>
            </a:r>
          </a:p>
          <a:p>
            <a:pPr marL="357187" indent="-357187" algn="just">
              <a:buSzPct val="100000"/>
              <a:buAutoNum type="arabicPeriod" startAt="1"/>
              <a:defRPr sz="1700">
                <a:solidFill>
                  <a:srgbClr val="27373B"/>
                </a:solidFill>
                <a:latin typeface="PT Sans"/>
                <a:ea typeface="PT Sans"/>
                <a:cs typeface="PT Sans"/>
                <a:sym typeface="PT Sans"/>
              </a:defRPr>
            </a:pPr>
            <a:r>
              <a:t>Задать параметры: </a:t>
            </a:r>
            <a14:m>
              <m:oMath>
                <m:r>
                  <a:rPr xmlns:a="http://schemas.openxmlformats.org/drawingml/2006/main" sz="1950" i="1">
                    <a:solidFill>
                      <a:srgbClr val="26373B"/>
                    </a:solidFill>
                    <a:latin typeface="Cambria Math" panose="02040503050406030204" pitchFamily="18" charset="0"/>
                  </a:rPr>
                  <m:t>k</m:t>
                </m:r>
              </m:oMath>
            </a14:m>
            <a:r>
              <a:t> - коэффициент жесткости пружины,  </a:t>
            </a:r>
            <a14:m>
              <m:oMath>
                <m:r>
                  <a:rPr xmlns:a="http://schemas.openxmlformats.org/drawingml/2006/main" sz="1900" i="1">
                    <a:solidFill>
                      <a:srgbClr val="26373B"/>
                    </a:solidFill>
                    <a:latin typeface="Cambria Math" panose="02040503050406030204" pitchFamily="18" charset="0"/>
                  </a:rPr>
                  <m:t>d</m:t>
                </m:r>
              </m:oMath>
            </a14:m>
            <a:r>
              <a:t> - длина пружины, </a:t>
            </a:r>
            <a14:m>
              <m:oMath>
                <m:r>
                  <a:rPr xmlns:a="http://schemas.openxmlformats.org/drawingml/2006/main" sz="2050" i="1">
                    <a:solidFill>
                      <a:srgbClr val="26373B"/>
                    </a:solidFill>
                    <a:latin typeface="Cambria Math" panose="02040503050406030204" pitchFamily="18" charset="0"/>
                  </a:rPr>
                  <m:t>m</m:t>
                </m:r>
              </m:oMath>
            </a14:m>
            <a:r>
              <a:t> - масса частицы.</a:t>
            </a:r>
          </a:p>
          <a:p>
            <a:pPr marL="357187" indent="-357187" algn="just">
              <a:buSzPct val="100000"/>
              <a:buAutoNum type="arabicPeriod" startAt="1"/>
              <a:defRPr sz="1700">
                <a:solidFill>
                  <a:srgbClr val="27373B"/>
                </a:solidFill>
                <a:latin typeface="PT Sans"/>
                <a:ea typeface="PT Sans"/>
                <a:cs typeface="PT Sans"/>
                <a:sym typeface="PT Sans"/>
              </a:defRPr>
            </a:pPr>
            <a:r>
              <a:t>Вычислить волновое число </a:t>
            </a:r>
            <a14:m>
              <m:oMath>
                <m:sSub>
                  <m:e>
                    <m:r>
                      <a:rPr xmlns:a="http://schemas.openxmlformats.org/drawingml/2006/main" sz="1750" i="1">
                        <a:solidFill>
                          <a:srgbClr val="26373B"/>
                        </a:solidFill>
                        <a:latin typeface="Cambria Math" panose="02040503050406030204" pitchFamily="18" charset="0"/>
                      </a:rPr>
                      <m:t>p</m:t>
                    </m:r>
                  </m:e>
                  <m:sub>
                    <m:r>
                      <a:rPr xmlns:a="http://schemas.openxmlformats.org/drawingml/2006/main" sz="1750" i="1">
                        <a:solidFill>
                          <a:srgbClr val="26373B"/>
                        </a:solidFill>
                        <a:latin typeface="Cambria Math" panose="02040503050406030204" pitchFamily="18" charset="0"/>
                      </a:rPr>
                      <m:t>l</m:t>
                    </m:r>
                  </m:sub>
                </m:sSub>
              </m:oMath>
            </a14:m>
            <a:r>
              <a:t> для гармоники с номером </a:t>
            </a:r>
            <a14:m>
              <m:oMath>
                <m:r>
                  <a:rPr xmlns:a="http://schemas.openxmlformats.org/drawingml/2006/main" sz="2300" i="1">
                    <a:solidFill>
                      <a:srgbClr val="26373B"/>
                    </a:solidFill>
                    <a:latin typeface="Cambria Math" panose="02040503050406030204" pitchFamily="18" charset="0"/>
                  </a:rPr>
                  <m:t>l</m:t>
                </m:r>
              </m:oMath>
            </a14:m>
            <a:r>
              <a:t>.</a:t>
            </a:r>
          </a:p>
          <a:p>
            <a:pPr marL="357187" indent="-357187" algn="just">
              <a:buSzPct val="100000"/>
              <a:buAutoNum type="arabicPeriod" startAt="1"/>
              <a:defRPr sz="1700">
                <a:solidFill>
                  <a:srgbClr val="27373B"/>
                </a:solidFill>
                <a:latin typeface="PT Sans"/>
                <a:ea typeface="PT Sans"/>
                <a:cs typeface="PT Sans"/>
                <a:sym typeface="PT Sans"/>
              </a:defRPr>
            </a:pPr>
            <a:r>
              <a:t>Вычислить частоту колебаний стоячей волны </a:t>
            </a:r>
            <a14:m>
              <m:oMath>
                <m:sSub>
                  <m:e>
                    <m:r>
                      <a:rPr xmlns:a="http://schemas.openxmlformats.org/drawingml/2006/main" sz="2000" i="1">
                        <a:solidFill>
                          <a:srgbClr val="26373B"/>
                        </a:solidFill>
                        <a:latin typeface="Cambria Math" panose="02040503050406030204" pitchFamily="18" charset="0"/>
                      </a:rPr>
                      <m:t>ω</m:t>
                    </m:r>
                  </m:e>
                  <m:sub>
                    <m:r>
                      <a:rPr xmlns:a="http://schemas.openxmlformats.org/drawingml/2006/main" sz="2000" i="1">
                        <a:solidFill>
                          <a:srgbClr val="26373B"/>
                        </a:solidFill>
                        <a:latin typeface="Cambria Math" panose="02040503050406030204" pitchFamily="18" charset="0"/>
                      </a:rPr>
                      <m:t>l</m:t>
                    </m:r>
                  </m:sub>
                </m:sSub>
              </m:oMath>
            </a14:m>
            <a:r>
              <a:t> для гармоники с номером </a:t>
            </a:r>
            <a14:m>
              <m:oMath>
                <m:r>
                  <a:rPr xmlns:a="http://schemas.openxmlformats.org/drawingml/2006/main" sz="2300" i="1">
                    <a:solidFill>
                      <a:srgbClr val="26373B"/>
                    </a:solidFill>
                    <a:latin typeface="Cambria Math" panose="02040503050406030204" pitchFamily="18" charset="0"/>
                  </a:rPr>
                  <m:t>l</m:t>
                </m:r>
              </m:oMath>
            </a14:m>
            <a:r>
              <a:t>.</a:t>
            </a:r>
          </a:p>
          <a:p>
            <a:pPr marL="357187" indent="-357187" algn="just">
              <a:buSzPct val="100000"/>
              <a:buAutoNum type="arabicPeriod" startAt="1"/>
              <a:defRPr sz="1700">
                <a:solidFill>
                  <a:srgbClr val="27373B"/>
                </a:solidFill>
                <a:latin typeface="PT Sans"/>
                <a:ea typeface="PT Sans"/>
                <a:cs typeface="PT Sans"/>
                <a:sym typeface="PT Sans"/>
              </a:defRPr>
            </a:pPr>
            <a:r>
              <a:t>Задать </a:t>
            </a:r>
            <a14:m>
              <m:oMath>
                <m:sSub>
                  <m:e>
                    <m:r>
                      <a:rPr xmlns:a="http://schemas.openxmlformats.org/drawingml/2006/main" sz="1900" i="1">
                        <a:solidFill>
                          <a:srgbClr val="26373B"/>
                        </a:solidFill>
                        <a:latin typeface="Cambria Math" panose="02040503050406030204" pitchFamily="18" charset="0"/>
                      </a:rPr>
                      <m:t>x</m:t>
                    </m:r>
                  </m:e>
                  <m:sub>
                    <m:r>
                      <a:rPr xmlns:a="http://schemas.openxmlformats.org/drawingml/2006/main" sz="1900" i="1">
                        <a:solidFill>
                          <a:srgbClr val="26373B"/>
                        </a:solidFill>
                        <a:latin typeface="Cambria Math" panose="02040503050406030204" pitchFamily="18" charset="0"/>
                      </a:rPr>
                      <m:t>i</m:t>
                    </m:r>
                  </m:sub>
                </m:sSub>
                <m:r>
                  <a:rPr xmlns:a="http://schemas.openxmlformats.org/drawingml/2006/main" sz="1900" i="1">
                    <a:solidFill>
                      <a:srgbClr val="26373B"/>
                    </a:solidFill>
                    <a:latin typeface="Cambria Math" panose="02040503050406030204" pitchFamily="18" charset="0"/>
                  </a:rPr>
                  <m:t>=</m:t>
                </m:r>
                <m:r>
                  <a:rPr xmlns:a="http://schemas.openxmlformats.org/drawingml/2006/main" sz="1900" i="1">
                    <a:solidFill>
                      <a:srgbClr val="26373B"/>
                    </a:solidFill>
                    <a:latin typeface="Cambria Math" panose="02040503050406030204" pitchFamily="18" charset="0"/>
                  </a:rPr>
                  <m:t>i</m:t>
                </m:r>
                <m:r>
                  <a:rPr xmlns:a="http://schemas.openxmlformats.org/drawingml/2006/main" sz="1900" i="1">
                    <a:solidFill>
                      <a:srgbClr val="26373B"/>
                    </a:solidFill>
                    <a:latin typeface="Cambria Math" panose="02040503050406030204" pitchFamily="18" charset="0"/>
                  </a:rPr>
                  <m:t>⋅</m:t>
                </m:r>
                <m:r>
                  <a:rPr xmlns:a="http://schemas.openxmlformats.org/drawingml/2006/main" sz="1900" i="1">
                    <a:solidFill>
                      <a:srgbClr val="26373B"/>
                    </a:solidFill>
                    <a:latin typeface="Cambria Math" panose="02040503050406030204" pitchFamily="18" charset="0"/>
                  </a:rPr>
                  <m:t>d</m:t>
                </m:r>
              </m:oMath>
            </a14:m>
            <a:r>
              <a:t>.</a:t>
            </a:r>
          </a:p>
          <a:p>
            <a:pPr marL="357187" indent="-357187" algn="just">
              <a:buSzPct val="100000"/>
              <a:buAutoNum type="arabicPeriod" startAt="1"/>
              <a:defRPr sz="1700">
                <a:solidFill>
                  <a:srgbClr val="27373B"/>
                </a:solidFill>
                <a:latin typeface="PT Sans"/>
                <a:ea typeface="PT Sans"/>
                <a:cs typeface="PT Sans"/>
                <a:sym typeface="PT Sans"/>
              </a:defRPr>
            </a:pPr>
            <a:r>
              <a:t>Записать итоговое уравнение вида:</a:t>
            </a:r>
          </a:p>
          <a:p>
            <a:pPr algn="ctr">
              <a:defRPr sz="1700">
                <a:solidFill>
                  <a:srgbClr val="27373B"/>
                </a:solidFill>
                <a:latin typeface="PT Sans"/>
                <a:ea typeface="PT Sans"/>
                <a:cs typeface="PT Sans"/>
                <a:sym typeface="PT Sans"/>
              </a:defRPr>
            </a:pPr>
            <a14:m>
              <m:oMathPara>
                <m:oMathParaPr>
                  <m:jc m:val="center"/>
                </m:oMathParaPr>
                <m:oMath>
                  <m:sSub>
                    <m:e>
                      <m:r>
                        <a:rPr xmlns:a="http://schemas.openxmlformats.org/drawingml/2006/main" sz="1950" i="1">
                          <a:solidFill>
                            <a:srgbClr val="26373B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</m:e>
                    <m:sub>
                      <m:r>
                        <a:rPr xmlns:a="http://schemas.openxmlformats.org/drawingml/2006/main" sz="1950" i="1">
                          <a:solidFill>
                            <a:srgbClr val="26373B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  <m:r>
                    <a:rPr xmlns:a="http://schemas.openxmlformats.org/drawingml/2006/main" sz="1950" i="1">
                      <a:solidFill>
                        <a:srgbClr val="26373B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1950" i="1">
                      <a:solidFill>
                        <a:srgbClr val="26373B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1950" i="1">
                      <a:solidFill>
                        <a:srgbClr val="26373B"/>
                      </a:solidFill>
                      <a:latin typeface="Cambria Math" panose="02040503050406030204" pitchFamily="18" charset="0"/>
                    </a:rPr>
                    <m:t>A</m:t>
                  </m:r>
                  <m:r>
                    <m:rPr>
                      <m:sty m:val="p"/>
                    </m:rPr>
                    <a:rPr xmlns:a="http://schemas.openxmlformats.org/drawingml/2006/main" sz="1950" i="1">
                      <a:solidFill>
                        <a:srgbClr val="26373B"/>
                      </a:solidFill>
                      <a:latin typeface="Cambria Math" panose="02040503050406030204" pitchFamily="18" charset="0"/>
                    </a:rPr>
                    <m:t>cos</m:t>
                  </m:r>
                  <m:r>
                    <a:rPr xmlns:a="http://schemas.openxmlformats.org/drawingml/2006/main" sz="1950" i="1">
                      <a:solidFill>
                        <a:srgbClr val="26373B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1950" i="1">
                      <a:solidFill>
                        <a:srgbClr val="26373B"/>
                      </a:solidFill>
                      <a:latin typeface="Cambria Math" panose="02040503050406030204" pitchFamily="18" charset="0"/>
                    </a:rPr>
                    <m:t>p</m:t>
                  </m:r>
                  <m:sSub>
                    <m:e>
                      <m:r>
                        <a:rPr xmlns:a="http://schemas.openxmlformats.org/drawingml/2006/main" sz="1950" i="1">
                          <a:solidFill>
                            <a:srgbClr val="26373B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e>
                    <m:sub>
                      <m:r>
                        <a:rPr xmlns:a="http://schemas.openxmlformats.org/drawingml/2006/main" sz="1950" i="1">
                          <a:solidFill>
                            <a:srgbClr val="26373B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  <m:r>
                    <a:rPr xmlns:a="http://schemas.openxmlformats.org/drawingml/2006/main" sz="1950" i="1">
                      <a:solidFill>
                        <a:srgbClr val="26373B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1950" i="1">
                      <a:solidFill>
                        <a:srgbClr val="26373B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xmlns:a="http://schemas.openxmlformats.org/drawingml/2006/main" sz="1950" i="1">
                      <a:solidFill>
                        <a:srgbClr val="26373B"/>
                      </a:solidFill>
                      <a:latin typeface="Cambria Math" panose="02040503050406030204" pitchFamily="18" charset="0"/>
                    </a:rPr>
                    <m:t>B</m:t>
                  </m:r>
                  <m:r>
                    <m:rPr>
                      <m:sty m:val="p"/>
                    </m:rPr>
                    <a:rPr xmlns:a="http://schemas.openxmlformats.org/drawingml/2006/main" sz="1950" i="1">
                      <a:solidFill>
                        <a:srgbClr val="26373B"/>
                      </a:solidFill>
                      <a:latin typeface="Cambria Math" panose="02040503050406030204" pitchFamily="18" charset="0"/>
                    </a:rPr>
                    <m:t>sin</m:t>
                  </m:r>
                  <m:r>
                    <a:rPr xmlns:a="http://schemas.openxmlformats.org/drawingml/2006/main" sz="1950" i="1">
                      <a:solidFill>
                        <a:srgbClr val="26373B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1950" i="1">
                      <a:solidFill>
                        <a:srgbClr val="26373B"/>
                      </a:solidFill>
                      <a:latin typeface="Cambria Math" panose="02040503050406030204" pitchFamily="18" charset="0"/>
                    </a:rPr>
                    <m:t>p</m:t>
                  </m:r>
                  <m:sSub>
                    <m:e>
                      <m:r>
                        <a:rPr xmlns:a="http://schemas.openxmlformats.org/drawingml/2006/main" sz="1950" i="1">
                          <a:solidFill>
                            <a:srgbClr val="26373B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e>
                    <m:sub>
                      <m:r>
                        <a:rPr xmlns:a="http://schemas.openxmlformats.org/drawingml/2006/main" sz="1950" i="1">
                          <a:solidFill>
                            <a:srgbClr val="26373B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  <m:r>
                    <a:rPr xmlns:a="http://schemas.openxmlformats.org/drawingml/2006/main" sz="1950" i="1">
                      <a:solidFill>
                        <a:srgbClr val="26373B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1950" i="1">
                      <a:solidFill>
                        <a:srgbClr val="26373B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1950" i="1">
                      <a:solidFill>
                        <a:srgbClr val="26373B"/>
                      </a:solidFill>
                      <a:latin typeface="Cambria Math" panose="02040503050406030204" pitchFamily="18" charset="0"/>
                    </a:rPr>
                    <m:t>c</m:t>
                  </m:r>
                  <m:r>
                    <a:rPr xmlns:a="http://schemas.openxmlformats.org/drawingml/2006/main" sz="1950" i="1">
                      <a:solidFill>
                        <a:srgbClr val="26373B"/>
                      </a:solidFill>
                      <a:latin typeface="Cambria Math" panose="02040503050406030204" pitchFamily="18" charset="0"/>
                    </a:rPr>
                    <m:t>o</m:t>
                  </m:r>
                  <m:r>
                    <a:rPr xmlns:a="http://schemas.openxmlformats.org/drawingml/2006/main" sz="1950" i="1">
                      <a:solidFill>
                        <a:srgbClr val="26373B"/>
                      </a:solidFill>
                      <a:latin typeface="Cambria Math" panose="02040503050406030204" pitchFamily="18" charset="0"/>
                    </a:rPr>
                    <m:t>s</m:t>
                  </m:r>
                  <m:r>
                    <a:rPr xmlns:a="http://schemas.openxmlformats.org/drawingml/2006/main" sz="1950" i="1">
                      <a:solidFill>
                        <a:srgbClr val="26373B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1950" i="1">
                      <a:solidFill>
                        <a:srgbClr val="26373B"/>
                      </a:solidFill>
                      <a:latin typeface="Cambria Math" panose="02040503050406030204" pitchFamily="18" charset="0"/>
                    </a:rPr>
                    <m:t>ω</m:t>
                  </m:r>
                  <m:r>
                    <a:rPr xmlns:a="http://schemas.openxmlformats.org/drawingml/2006/main" sz="1950" i="1">
                      <a:solidFill>
                        <a:srgbClr val="26373B"/>
                      </a:solidFill>
                      <a:latin typeface="Cambria Math" panose="02040503050406030204" pitchFamily="18" charset="0"/>
                    </a:rPr>
                    <m:t>t</m:t>
                  </m:r>
                  <m:r>
                    <a:rPr xmlns:a="http://schemas.openxmlformats.org/drawingml/2006/main" sz="1950" i="1">
                      <a:solidFill>
                        <a:srgbClr val="26373B"/>
                      </a:solidFill>
                      <a:latin typeface="Cambria Math" panose="02040503050406030204" pitchFamily="18" charset="0"/>
                    </a:rPr>
                    <m:t>)</m:t>
                  </m:r>
                </m:oMath>
              </m:oMathPara>
            </a14:m>
          </a:p>
          <a:p>
            <a:pPr marL="357187" indent="-357187" algn="just">
              <a:buSzPct val="100000"/>
              <a:buAutoNum type="arabicPeriod" startAt="7"/>
              <a:defRPr sz="1700">
                <a:solidFill>
                  <a:srgbClr val="27373B"/>
                </a:solidFill>
                <a:latin typeface="PT Sans"/>
                <a:ea typeface="PT Sans"/>
                <a:cs typeface="PT Sans"/>
                <a:sym typeface="PT Sans"/>
              </a:defRPr>
            </a:pPr>
            <a:r>
              <a:t>Задать шаг по времени и период времени.</a:t>
            </a:r>
          </a:p>
          <a:p>
            <a:pPr marL="357187" indent="-357187" algn="just">
              <a:buSzPct val="100000"/>
              <a:buAutoNum type="arabicPeriod" startAt="7"/>
              <a:defRPr sz="1700">
                <a:solidFill>
                  <a:srgbClr val="27373B"/>
                </a:solidFill>
                <a:latin typeface="PT Sans"/>
                <a:ea typeface="PT Sans"/>
                <a:cs typeface="PT Sans"/>
                <a:sym typeface="PT Sans"/>
              </a:defRPr>
            </a:pPr>
            <a:r>
              <a:t>Смоделировать систему.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image8.png" descr="image8.png"/>
          <p:cNvPicPr>
            <a:picLocks noChangeAspect="1"/>
          </p:cNvPicPr>
          <p:nvPr/>
        </p:nvPicPr>
        <p:blipFill>
          <a:blip r:embed="rId3">
            <a:extLst/>
          </a:blip>
          <a:srcRect l="56427" t="80466" r="0" b="0"/>
          <a:stretch>
            <a:fillRect/>
          </a:stretch>
        </p:blipFill>
        <p:spPr>
          <a:xfrm>
            <a:off x="5159804" y="4138780"/>
            <a:ext cx="3984196" cy="1004719"/>
          </a:xfrm>
          <a:prstGeom prst="rect">
            <a:avLst/>
          </a:prstGeom>
          <a:ln w="12700">
            <a:miter lim="400000"/>
          </a:ln>
        </p:spPr>
      </p:pic>
      <p:sp>
        <p:nvSpPr>
          <p:cNvPr id="170" name="Прямоугольник"/>
          <p:cNvSpPr/>
          <p:nvPr/>
        </p:nvSpPr>
        <p:spPr>
          <a:xfrm>
            <a:off x="169862" y="407987"/>
            <a:ext cx="1243265" cy="58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171" name="image3.png" descr="image3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87547" y="493185"/>
            <a:ext cx="1573024" cy="468001"/>
          </a:xfrm>
          <a:prstGeom prst="rect">
            <a:avLst/>
          </a:prstGeom>
          <a:ln w="12700">
            <a:miter lim="400000"/>
          </a:ln>
        </p:spPr>
      </p:pic>
      <p:sp>
        <p:nvSpPr>
          <p:cNvPr id="172" name="Modelica. Модель(1)"/>
          <p:cNvSpPr txBox="1"/>
          <p:nvPr/>
        </p:nvSpPr>
        <p:spPr>
          <a:xfrm>
            <a:off x="2109645" y="361036"/>
            <a:ext cx="6531435" cy="675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b="1" sz="2000">
                <a:solidFill>
                  <a:srgbClr val="0D62B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Modelica. Модель(1)</a:t>
            </a:r>
          </a:p>
        </p:txBody>
      </p:sp>
      <p:sp>
        <p:nvSpPr>
          <p:cNvPr id="173" name="Номер слайда"/>
          <p:cNvSpPr txBox="1"/>
          <p:nvPr>
            <p:ph type="sldNum" sz="quarter" idx="4294967295"/>
          </p:nvPr>
        </p:nvSpPr>
        <p:spPr>
          <a:xfrm>
            <a:off x="8044704" y="4351903"/>
            <a:ext cx="348740" cy="3581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/>
          <a:lstStyle>
            <a:lvl1pPr>
              <a:defRPr sz="19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174" name="MO.plot-01.png" descr="MO.plot-01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27381" y="913510"/>
            <a:ext cx="7489238" cy="3316480"/>
          </a:xfrm>
          <a:prstGeom prst="rect">
            <a:avLst/>
          </a:prstGeom>
          <a:ln w="12700">
            <a:miter lim="400000"/>
          </a:ln>
        </p:spPr>
      </p:pic>
      <p:sp>
        <p:nvSpPr>
          <p:cNvPr id="175" name="Рис. 2. Modelica. Гармоника (l = 1) в момент времени t = 0"/>
          <p:cNvSpPr txBox="1"/>
          <p:nvPr/>
        </p:nvSpPr>
        <p:spPr>
          <a:xfrm>
            <a:off x="2493631" y="4393991"/>
            <a:ext cx="4156738" cy="2739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1200">
                <a:solidFill>
                  <a:srgbClr val="27373B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pPr/>
            <a:r>
              <a:t>Рис. 2. Modelica. Гармоника (l = 1) в момент времени t = 0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image8.png" descr="image8.png"/>
          <p:cNvPicPr>
            <a:picLocks noChangeAspect="1"/>
          </p:cNvPicPr>
          <p:nvPr/>
        </p:nvPicPr>
        <p:blipFill>
          <a:blip r:embed="rId3">
            <a:extLst/>
          </a:blip>
          <a:srcRect l="56427" t="80466" r="0" b="0"/>
          <a:stretch>
            <a:fillRect/>
          </a:stretch>
        </p:blipFill>
        <p:spPr>
          <a:xfrm>
            <a:off x="5159804" y="4138780"/>
            <a:ext cx="3984196" cy="1004719"/>
          </a:xfrm>
          <a:prstGeom prst="rect">
            <a:avLst/>
          </a:prstGeom>
          <a:ln w="12700">
            <a:miter lim="400000"/>
          </a:ln>
        </p:spPr>
      </p:pic>
      <p:sp>
        <p:nvSpPr>
          <p:cNvPr id="178" name="Прямоугольник"/>
          <p:cNvSpPr/>
          <p:nvPr/>
        </p:nvSpPr>
        <p:spPr>
          <a:xfrm>
            <a:off x="169862" y="407987"/>
            <a:ext cx="1243265" cy="58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179" name="image3.png" descr="image3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87547" y="493185"/>
            <a:ext cx="1573024" cy="468001"/>
          </a:xfrm>
          <a:prstGeom prst="rect">
            <a:avLst/>
          </a:prstGeom>
          <a:ln w="12700">
            <a:miter lim="400000"/>
          </a:ln>
        </p:spPr>
      </p:pic>
      <p:sp>
        <p:nvSpPr>
          <p:cNvPr id="180" name="Modelica. Модель(2)"/>
          <p:cNvSpPr txBox="1"/>
          <p:nvPr/>
        </p:nvSpPr>
        <p:spPr>
          <a:xfrm>
            <a:off x="2109645" y="361036"/>
            <a:ext cx="6531435" cy="675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b="1" sz="2000">
                <a:solidFill>
                  <a:srgbClr val="0D62B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Modelica. Модель(2)</a:t>
            </a:r>
          </a:p>
        </p:txBody>
      </p:sp>
      <p:sp>
        <p:nvSpPr>
          <p:cNvPr id="181" name="Номер слайда"/>
          <p:cNvSpPr txBox="1"/>
          <p:nvPr>
            <p:ph type="sldNum" sz="quarter" idx="4294967295"/>
          </p:nvPr>
        </p:nvSpPr>
        <p:spPr>
          <a:xfrm>
            <a:off x="8044704" y="4351903"/>
            <a:ext cx="348740" cy="3581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/>
          <a:lstStyle>
            <a:lvl1pPr>
              <a:defRPr sz="19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182" name="MO.plot-02.png" descr="MO.plot-02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22710" y="911441"/>
            <a:ext cx="7498580" cy="3320618"/>
          </a:xfrm>
          <a:prstGeom prst="rect">
            <a:avLst/>
          </a:prstGeom>
          <a:ln w="12700">
            <a:miter lim="400000"/>
          </a:ln>
        </p:spPr>
      </p:pic>
      <p:sp>
        <p:nvSpPr>
          <p:cNvPr id="183" name="Рис. 3. Modelica. Гармоника (l = 2) в момент времени t = 0"/>
          <p:cNvSpPr txBox="1"/>
          <p:nvPr/>
        </p:nvSpPr>
        <p:spPr>
          <a:xfrm>
            <a:off x="2493631" y="4393991"/>
            <a:ext cx="4156738" cy="2739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1200">
                <a:solidFill>
                  <a:srgbClr val="27373B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pPr/>
            <a:r>
              <a:t>Рис. 3. Modelica. Гармоника (l = 2) в момент времени t = 0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image8.png" descr="image8.png"/>
          <p:cNvPicPr>
            <a:picLocks noChangeAspect="1"/>
          </p:cNvPicPr>
          <p:nvPr/>
        </p:nvPicPr>
        <p:blipFill>
          <a:blip r:embed="rId3">
            <a:extLst/>
          </a:blip>
          <a:srcRect l="56427" t="80466" r="0" b="0"/>
          <a:stretch>
            <a:fillRect/>
          </a:stretch>
        </p:blipFill>
        <p:spPr>
          <a:xfrm>
            <a:off x="5159804" y="4138780"/>
            <a:ext cx="3984196" cy="1004719"/>
          </a:xfrm>
          <a:prstGeom prst="rect">
            <a:avLst/>
          </a:prstGeom>
          <a:ln w="12700">
            <a:miter lim="400000"/>
          </a:ln>
        </p:spPr>
      </p:pic>
      <p:sp>
        <p:nvSpPr>
          <p:cNvPr id="186" name="Прямоугольник"/>
          <p:cNvSpPr/>
          <p:nvPr/>
        </p:nvSpPr>
        <p:spPr>
          <a:xfrm>
            <a:off x="169862" y="407987"/>
            <a:ext cx="1243265" cy="58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187" name="image3.png" descr="image3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87547" y="493185"/>
            <a:ext cx="1573024" cy="468001"/>
          </a:xfrm>
          <a:prstGeom prst="rect">
            <a:avLst/>
          </a:prstGeom>
          <a:ln w="12700">
            <a:miter lim="400000"/>
          </a:ln>
        </p:spPr>
      </p:pic>
      <p:sp>
        <p:nvSpPr>
          <p:cNvPr id="188" name="Modelica. Модель(3)"/>
          <p:cNvSpPr txBox="1"/>
          <p:nvPr/>
        </p:nvSpPr>
        <p:spPr>
          <a:xfrm>
            <a:off x="2109645" y="361036"/>
            <a:ext cx="6531435" cy="675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b="1" sz="2000">
                <a:solidFill>
                  <a:srgbClr val="0D62B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Modelica. Модель(3)</a:t>
            </a:r>
          </a:p>
        </p:txBody>
      </p:sp>
      <p:sp>
        <p:nvSpPr>
          <p:cNvPr id="189" name="Номер слайда"/>
          <p:cNvSpPr txBox="1"/>
          <p:nvPr>
            <p:ph type="sldNum" sz="quarter" idx="4294967295"/>
          </p:nvPr>
        </p:nvSpPr>
        <p:spPr>
          <a:xfrm>
            <a:off x="8044704" y="4351903"/>
            <a:ext cx="348740" cy="3581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/>
          <a:lstStyle>
            <a:lvl1pPr>
              <a:defRPr sz="19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190" name="MO.plot-03.png" descr="MO.plot-03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10582" y="861787"/>
            <a:ext cx="7722836" cy="3419926"/>
          </a:xfrm>
          <a:prstGeom prst="rect">
            <a:avLst/>
          </a:prstGeom>
          <a:ln w="12700">
            <a:miter lim="400000"/>
          </a:ln>
        </p:spPr>
      </p:pic>
      <p:sp>
        <p:nvSpPr>
          <p:cNvPr id="191" name="Рис. 4. Modelica. Гармоника (l = 3) в момент времени t = 0"/>
          <p:cNvSpPr txBox="1"/>
          <p:nvPr/>
        </p:nvSpPr>
        <p:spPr>
          <a:xfrm>
            <a:off x="2493631" y="4393991"/>
            <a:ext cx="4156738" cy="2739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1200">
                <a:solidFill>
                  <a:srgbClr val="27373B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pPr/>
            <a:r>
              <a:t>Рис. 4. Modelica. Гармоника (l = 3) в момент времени t = 0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image8.png" descr="image8.png"/>
          <p:cNvPicPr>
            <a:picLocks noChangeAspect="1"/>
          </p:cNvPicPr>
          <p:nvPr/>
        </p:nvPicPr>
        <p:blipFill>
          <a:blip r:embed="rId3">
            <a:extLst/>
          </a:blip>
          <a:srcRect l="56427" t="80466" r="0" b="0"/>
          <a:stretch>
            <a:fillRect/>
          </a:stretch>
        </p:blipFill>
        <p:spPr>
          <a:xfrm>
            <a:off x="5159804" y="4138780"/>
            <a:ext cx="3984196" cy="1004719"/>
          </a:xfrm>
          <a:prstGeom prst="rect">
            <a:avLst/>
          </a:prstGeom>
          <a:ln w="12700">
            <a:miter lim="400000"/>
          </a:ln>
        </p:spPr>
      </p:pic>
      <p:sp>
        <p:nvSpPr>
          <p:cNvPr id="194" name="Прямоугольник"/>
          <p:cNvSpPr/>
          <p:nvPr/>
        </p:nvSpPr>
        <p:spPr>
          <a:xfrm>
            <a:off x="169862" y="407987"/>
            <a:ext cx="1243265" cy="58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195" name="image3.png" descr="image3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87547" y="493185"/>
            <a:ext cx="1573024" cy="468001"/>
          </a:xfrm>
          <a:prstGeom prst="rect">
            <a:avLst/>
          </a:prstGeom>
          <a:ln w="12700">
            <a:miter lim="400000"/>
          </a:ln>
        </p:spPr>
      </p:pic>
      <p:sp>
        <p:nvSpPr>
          <p:cNvPr id="196" name="Julia. Модель(1)"/>
          <p:cNvSpPr txBox="1"/>
          <p:nvPr/>
        </p:nvSpPr>
        <p:spPr>
          <a:xfrm>
            <a:off x="2109645" y="361036"/>
            <a:ext cx="6531435" cy="675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b="1" sz="2000">
                <a:solidFill>
                  <a:srgbClr val="0D62B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Julia. Модель(1)</a:t>
            </a:r>
          </a:p>
        </p:txBody>
      </p:sp>
      <p:sp>
        <p:nvSpPr>
          <p:cNvPr id="197" name="Номер слайда"/>
          <p:cNvSpPr txBox="1"/>
          <p:nvPr>
            <p:ph type="sldNum" sz="quarter" idx="4294967295"/>
          </p:nvPr>
        </p:nvSpPr>
        <p:spPr>
          <a:xfrm>
            <a:off x="8044704" y="4351903"/>
            <a:ext cx="348740" cy="3581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/>
          <a:lstStyle>
            <a:lvl1pPr>
              <a:defRPr sz="19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198" name="JL.plot01.png" descr="JL.plot01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06381" y="1013468"/>
            <a:ext cx="7931238" cy="396561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image8.png" descr="image8.png"/>
          <p:cNvPicPr>
            <a:picLocks noChangeAspect="1"/>
          </p:cNvPicPr>
          <p:nvPr/>
        </p:nvPicPr>
        <p:blipFill>
          <a:blip r:embed="rId3">
            <a:extLst/>
          </a:blip>
          <a:srcRect l="56427" t="80466" r="0" b="0"/>
          <a:stretch>
            <a:fillRect/>
          </a:stretch>
        </p:blipFill>
        <p:spPr>
          <a:xfrm>
            <a:off x="5159804" y="4138780"/>
            <a:ext cx="3984196" cy="1004719"/>
          </a:xfrm>
          <a:prstGeom prst="rect">
            <a:avLst/>
          </a:prstGeom>
          <a:ln w="12700">
            <a:miter lim="400000"/>
          </a:ln>
        </p:spPr>
      </p:pic>
      <p:sp>
        <p:nvSpPr>
          <p:cNvPr id="201" name="Прямоугольник"/>
          <p:cNvSpPr/>
          <p:nvPr/>
        </p:nvSpPr>
        <p:spPr>
          <a:xfrm>
            <a:off x="169862" y="407987"/>
            <a:ext cx="1243265" cy="58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202" name="image3.png" descr="image3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87547" y="493185"/>
            <a:ext cx="1573024" cy="468001"/>
          </a:xfrm>
          <a:prstGeom prst="rect">
            <a:avLst/>
          </a:prstGeom>
          <a:ln w="12700">
            <a:miter lim="400000"/>
          </a:ln>
        </p:spPr>
      </p:pic>
      <p:sp>
        <p:nvSpPr>
          <p:cNvPr id="203" name="Julia. Модель(2)"/>
          <p:cNvSpPr txBox="1"/>
          <p:nvPr/>
        </p:nvSpPr>
        <p:spPr>
          <a:xfrm>
            <a:off x="2109645" y="361036"/>
            <a:ext cx="6531435" cy="675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b="1" sz="2000">
                <a:solidFill>
                  <a:srgbClr val="0D62B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Julia. Модель(2)</a:t>
            </a:r>
          </a:p>
        </p:txBody>
      </p:sp>
      <p:sp>
        <p:nvSpPr>
          <p:cNvPr id="204" name="Номер слайда"/>
          <p:cNvSpPr txBox="1"/>
          <p:nvPr>
            <p:ph type="sldNum" sz="quarter" idx="4294967295"/>
          </p:nvPr>
        </p:nvSpPr>
        <p:spPr>
          <a:xfrm>
            <a:off x="8044704" y="4351903"/>
            <a:ext cx="348740" cy="3581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/>
          <a:lstStyle>
            <a:lvl1pPr>
              <a:defRPr sz="19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205" name="JL.plot02.png" descr="JL.plot02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70519" y="1059466"/>
            <a:ext cx="3915967" cy="3915966"/>
          </a:xfrm>
          <a:prstGeom prst="rect">
            <a:avLst/>
          </a:prstGeom>
          <a:ln w="12700">
            <a:miter lim="400000"/>
          </a:ln>
        </p:spPr>
      </p:pic>
      <p:pic>
        <p:nvPicPr>
          <p:cNvPr id="206" name="JL.plot03.png" descr="JL.plot03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579788" y="1059466"/>
            <a:ext cx="3915966" cy="391596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image8.png" descr="image8.png"/>
          <p:cNvPicPr>
            <a:picLocks noChangeAspect="1"/>
          </p:cNvPicPr>
          <p:nvPr/>
        </p:nvPicPr>
        <p:blipFill>
          <a:blip r:embed="rId3">
            <a:extLst/>
          </a:blip>
          <a:srcRect l="56427" t="80466" r="0" b="0"/>
          <a:stretch>
            <a:fillRect/>
          </a:stretch>
        </p:blipFill>
        <p:spPr>
          <a:xfrm>
            <a:off x="5159804" y="4138780"/>
            <a:ext cx="3984196" cy="1004719"/>
          </a:xfrm>
          <a:prstGeom prst="rect">
            <a:avLst/>
          </a:prstGeom>
          <a:ln w="12700">
            <a:miter lim="400000"/>
          </a:ln>
        </p:spPr>
      </p:pic>
      <p:sp>
        <p:nvSpPr>
          <p:cNvPr id="209" name="Прямоугольник"/>
          <p:cNvSpPr/>
          <p:nvPr/>
        </p:nvSpPr>
        <p:spPr>
          <a:xfrm>
            <a:off x="169862" y="407987"/>
            <a:ext cx="1243265" cy="58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210" name="image3.png" descr="image3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87547" y="493185"/>
            <a:ext cx="1573024" cy="468001"/>
          </a:xfrm>
          <a:prstGeom prst="rect">
            <a:avLst/>
          </a:prstGeom>
          <a:ln w="12700">
            <a:miter lim="400000"/>
          </a:ln>
        </p:spPr>
      </p:pic>
      <p:sp>
        <p:nvSpPr>
          <p:cNvPr id="211" name="Julia. Модель(3)"/>
          <p:cNvSpPr txBox="1"/>
          <p:nvPr/>
        </p:nvSpPr>
        <p:spPr>
          <a:xfrm>
            <a:off x="2109645" y="361036"/>
            <a:ext cx="6531435" cy="675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b="1" sz="2000">
                <a:solidFill>
                  <a:srgbClr val="0D62B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Julia. Модель(3)</a:t>
            </a:r>
          </a:p>
        </p:txBody>
      </p:sp>
      <p:sp>
        <p:nvSpPr>
          <p:cNvPr id="212" name="Номер слайда"/>
          <p:cNvSpPr txBox="1"/>
          <p:nvPr>
            <p:ph type="sldNum" sz="quarter" idx="4294967295"/>
          </p:nvPr>
        </p:nvSpPr>
        <p:spPr>
          <a:xfrm>
            <a:off x="8044704" y="4351903"/>
            <a:ext cx="348740" cy="3581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/>
          <a:lstStyle>
            <a:lvl1pPr>
              <a:defRPr sz="19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213" name="JL.anim01.gif" descr="JL.anim01.gif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64703" y="1067498"/>
            <a:ext cx="3852853" cy="3852853"/>
          </a:xfrm>
          <a:prstGeom prst="rect">
            <a:avLst/>
          </a:prstGeom>
          <a:ln w="12700">
            <a:miter lim="400000"/>
          </a:ln>
        </p:spPr>
      </p:pic>
      <p:pic>
        <p:nvPicPr>
          <p:cNvPr id="214" name="JL.anim02.gif" descr="JL.anim02.gif"/>
          <p:cNvPicPr>
            <a:picLocks noChangeAspect="0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512907" y="1001810"/>
            <a:ext cx="3984229" cy="398422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image8.png" descr="image8.png"/>
          <p:cNvPicPr>
            <a:picLocks noChangeAspect="1"/>
          </p:cNvPicPr>
          <p:nvPr/>
        </p:nvPicPr>
        <p:blipFill>
          <a:blip r:embed="rId3">
            <a:extLst/>
          </a:blip>
          <a:srcRect l="56427" t="80466" r="0" b="0"/>
          <a:stretch>
            <a:fillRect/>
          </a:stretch>
        </p:blipFill>
        <p:spPr>
          <a:xfrm>
            <a:off x="5159804" y="4138780"/>
            <a:ext cx="3984196" cy="1004719"/>
          </a:xfrm>
          <a:prstGeom prst="rect">
            <a:avLst/>
          </a:prstGeom>
          <a:ln w="12700">
            <a:miter lim="400000"/>
          </a:ln>
        </p:spPr>
      </p:pic>
      <p:sp>
        <p:nvSpPr>
          <p:cNvPr id="217" name="Прямоугольник"/>
          <p:cNvSpPr/>
          <p:nvPr/>
        </p:nvSpPr>
        <p:spPr>
          <a:xfrm>
            <a:off x="169862" y="407987"/>
            <a:ext cx="1243265" cy="58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218" name="image3.png" descr="image3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87547" y="493185"/>
            <a:ext cx="1573024" cy="468001"/>
          </a:xfrm>
          <a:prstGeom prst="rect">
            <a:avLst/>
          </a:prstGeom>
          <a:ln w="12700">
            <a:miter lim="400000"/>
          </a:ln>
        </p:spPr>
      </p:pic>
      <p:sp>
        <p:nvSpPr>
          <p:cNvPr id="219" name="Julia vs Modellica"/>
          <p:cNvSpPr txBox="1"/>
          <p:nvPr/>
        </p:nvSpPr>
        <p:spPr>
          <a:xfrm>
            <a:off x="2109645" y="361036"/>
            <a:ext cx="6531435" cy="675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b="1" sz="2000">
                <a:solidFill>
                  <a:srgbClr val="0D62B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Julia vs Modellica</a:t>
            </a:r>
          </a:p>
        </p:txBody>
      </p:sp>
      <p:sp>
        <p:nvSpPr>
          <p:cNvPr id="220" name="Номер слайда"/>
          <p:cNvSpPr txBox="1"/>
          <p:nvPr>
            <p:ph type="sldNum" sz="quarter" idx="4294967295"/>
          </p:nvPr>
        </p:nvSpPr>
        <p:spPr>
          <a:xfrm>
            <a:off x="8044704" y="4351903"/>
            <a:ext cx="348740" cy="3581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/>
          <a:lstStyle>
            <a:lvl1pPr>
              <a:defRPr sz="19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221" name="Линия"/>
          <p:cNvSpPr/>
          <p:nvPr/>
        </p:nvSpPr>
        <p:spPr>
          <a:xfrm flipV="1">
            <a:off x="4572000" y="981288"/>
            <a:ext cx="1" cy="4127530"/>
          </a:xfrm>
          <a:prstGeom prst="line">
            <a:avLst/>
          </a:prstGeom>
          <a:ln w="25400">
            <a:solidFill>
              <a:srgbClr val="4F81BD"/>
            </a:solidFill>
          </a:ln>
          <a:effectLst>
            <a:outerShdw sx="100000" sy="100000" kx="0" ky="0" algn="b" rotWithShape="0" blurRad="38100" dist="19999" dir="540000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/>
          </a:p>
        </p:txBody>
      </p:sp>
      <p:sp>
        <p:nvSpPr>
          <p:cNvPr id="222" name="Julia"/>
          <p:cNvSpPr txBox="1"/>
          <p:nvPr/>
        </p:nvSpPr>
        <p:spPr>
          <a:xfrm>
            <a:off x="4010710" y="1013900"/>
            <a:ext cx="535862" cy="3553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just">
              <a:defRPr sz="1700">
                <a:solidFill>
                  <a:srgbClr val="27373B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pPr/>
            <a:r>
              <a:t>Julia</a:t>
            </a:r>
          </a:p>
        </p:txBody>
      </p:sp>
      <p:sp>
        <p:nvSpPr>
          <p:cNvPr id="223" name="описывать модель проще и быстрее;…"/>
          <p:cNvSpPr txBox="1"/>
          <p:nvPr/>
        </p:nvSpPr>
        <p:spPr>
          <a:xfrm>
            <a:off x="4745701" y="1626807"/>
            <a:ext cx="3984229" cy="20317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182165" indent="-182165" algn="just">
              <a:buSzPct val="100000"/>
              <a:buFont typeface="Arial"/>
              <a:buChar char="•"/>
              <a:defRPr sz="1700">
                <a:solidFill>
                  <a:srgbClr val="27373B"/>
                </a:solidFill>
                <a:latin typeface="PT Sans"/>
                <a:ea typeface="PT Sans"/>
                <a:cs typeface="PT Sans"/>
                <a:sym typeface="PT Sans"/>
              </a:defRPr>
            </a:pPr>
            <a:r>
              <a:t>описывать модель проще и быстрее;</a:t>
            </a:r>
          </a:p>
          <a:p>
            <a:pPr marL="182165" indent="-182165" algn="just">
              <a:buSzPct val="100000"/>
              <a:buFont typeface="Arial"/>
              <a:buChar char="•"/>
              <a:defRPr sz="1700">
                <a:solidFill>
                  <a:srgbClr val="27373B"/>
                </a:solidFill>
                <a:latin typeface="PT Sans"/>
                <a:ea typeface="PT Sans"/>
                <a:cs typeface="PT Sans"/>
                <a:sym typeface="PT Sans"/>
              </a:defRPr>
            </a:pPr>
            <a:r>
              <a:t>быстрая обработка и построение модели;</a:t>
            </a:r>
          </a:p>
          <a:p>
            <a:pPr marL="182165" indent="-182165" algn="just">
              <a:buSzPct val="100000"/>
              <a:buFont typeface="Arial"/>
              <a:buChar char="•"/>
              <a:defRPr sz="1700">
                <a:solidFill>
                  <a:srgbClr val="27373B"/>
                </a:solidFill>
                <a:latin typeface="PT Sans"/>
                <a:ea typeface="PT Sans"/>
                <a:cs typeface="PT Sans"/>
                <a:sym typeface="PT Sans"/>
              </a:defRPr>
            </a:pPr>
            <a:r>
              <a:t>среда OMEdit имеет множество различных полезных инструментов для настройки симмуляциии и работы с ней.</a:t>
            </a:r>
          </a:p>
        </p:txBody>
      </p:sp>
      <p:sp>
        <p:nvSpPr>
          <p:cNvPr id="224" name="Modellica"/>
          <p:cNvSpPr txBox="1"/>
          <p:nvPr/>
        </p:nvSpPr>
        <p:spPr>
          <a:xfrm>
            <a:off x="4582642" y="1013900"/>
            <a:ext cx="1015036" cy="3553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just">
              <a:defRPr sz="1700">
                <a:solidFill>
                  <a:srgbClr val="27373B"/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pPr/>
            <a:r>
              <a:t>Modellica</a:t>
            </a:r>
          </a:p>
        </p:txBody>
      </p:sp>
      <p:sp>
        <p:nvSpPr>
          <p:cNvPr id="225" name="Линия"/>
          <p:cNvSpPr/>
          <p:nvPr/>
        </p:nvSpPr>
        <p:spPr>
          <a:xfrm>
            <a:off x="314931" y="1407941"/>
            <a:ext cx="8514138" cy="1"/>
          </a:xfrm>
          <a:prstGeom prst="line">
            <a:avLst/>
          </a:prstGeom>
          <a:ln w="25400">
            <a:solidFill>
              <a:srgbClr val="4F81BD"/>
            </a:solidFill>
          </a:ln>
          <a:effectLst>
            <a:outerShdw sx="100000" sy="100000" kx="0" ky="0" algn="b" rotWithShape="0" blurRad="38100" dist="19999" dir="540000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/>
          </a:p>
        </p:txBody>
      </p:sp>
      <p:sp>
        <p:nvSpPr>
          <p:cNvPr id="226" name="описывать модель сложнее, скрипт длиннее;…"/>
          <p:cNvSpPr txBox="1"/>
          <p:nvPr/>
        </p:nvSpPr>
        <p:spPr>
          <a:xfrm>
            <a:off x="414070" y="1626807"/>
            <a:ext cx="3984229" cy="2590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182165" indent="-182165" algn="just">
              <a:buSzPct val="100000"/>
              <a:buFont typeface="Arial"/>
              <a:buChar char="•"/>
              <a:defRPr sz="1700">
                <a:solidFill>
                  <a:srgbClr val="27373B"/>
                </a:solidFill>
                <a:latin typeface="PT Sans"/>
                <a:ea typeface="PT Sans"/>
                <a:cs typeface="PT Sans"/>
                <a:sym typeface="PT Sans"/>
              </a:defRPr>
            </a:pPr>
            <a:r>
              <a:t>описывать модель сложнее, скрипт длиннее;</a:t>
            </a:r>
          </a:p>
          <a:p>
            <a:pPr marL="182165" indent="-182165" algn="just">
              <a:buSzPct val="100000"/>
              <a:buFont typeface="Arial"/>
              <a:buChar char="•"/>
              <a:defRPr sz="1700">
                <a:solidFill>
                  <a:srgbClr val="27373B"/>
                </a:solidFill>
                <a:latin typeface="PT Sans"/>
                <a:ea typeface="PT Sans"/>
                <a:cs typeface="PT Sans"/>
                <a:sym typeface="PT Sans"/>
              </a:defRPr>
            </a:pPr>
            <a:r>
              <a:t>из-за подключения пакетов, крайне долго происходит выполнение скрипта. Но Pluto решает эту проблему;</a:t>
            </a:r>
          </a:p>
          <a:p>
            <a:pPr marL="182165" indent="-182165" algn="just">
              <a:buSzPct val="100000"/>
              <a:buFont typeface="Arial"/>
              <a:buChar char="•"/>
              <a:defRPr sz="1700">
                <a:solidFill>
                  <a:srgbClr val="27373B"/>
                </a:solidFill>
                <a:latin typeface="PT Sans"/>
                <a:ea typeface="PT Sans"/>
                <a:cs typeface="PT Sans"/>
                <a:sym typeface="PT Sans"/>
              </a:defRPr>
            </a:pPr>
            <a:r>
              <a:t>больший простор для реализации модели и ее кастомизации, но при этом процесс сложнее.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image1.jpeg" descr="image1.jpeg"/>
          <p:cNvPicPr>
            <a:picLocks noChangeAspect="1"/>
          </p:cNvPicPr>
          <p:nvPr/>
        </p:nvPicPr>
        <p:blipFill>
          <a:blip r:embed="rId2">
            <a:extLst/>
          </a:blip>
          <a:srcRect l="0" t="11378" r="0" b="8430"/>
          <a:stretch>
            <a:fillRect/>
          </a:stretch>
        </p:blipFill>
        <p:spPr>
          <a:xfrm>
            <a:off x="-23548" y="-1"/>
            <a:ext cx="9167550" cy="4724960"/>
          </a:xfrm>
          <a:prstGeom prst="rect">
            <a:avLst/>
          </a:prstGeom>
          <a:ln w="12700">
            <a:miter lim="400000"/>
          </a:ln>
        </p:spPr>
      </p:pic>
      <p:pic>
        <p:nvPicPr>
          <p:cNvPr id="229" name="image2.png" descr="image2.png"/>
          <p:cNvPicPr>
            <a:picLocks noChangeAspect="1"/>
          </p:cNvPicPr>
          <p:nvPr/>
        </p:nvPicPr>
        <p:blipFill>
          <a:blip r:embed="rId3">
            <a:extLst/>
          </a:blip>
          <a:srcRect l="0" t="0" r="0" b="2180"/>
          <a:stretch>
            <a:fillRect/>
          </a:stretch>
        </p:blipFill>
        <p:spPr>
          <a:xfrm>
            <a:off x="-23548" y="1112652"/>
            <a:ext cx="9167547" cy="4030848"/>
          </a:xfrm>
          <a:prstGeom prst="rect">
            <a:avLst/>
          </a:prstGeom>
          <a:ln w="12700">
            <a:miter lim="400000"/>
          </a:ln>
        </p:spPr>
      </p:pic>
      <p:sp>
        <p:nvSpPr>
          <p:cNvPr id="230" name="Вывод"/>
          <p:cNvSpPr txBox="1"/>
          <p:nvPr/>
        </p:nvSpPr>
        <p:spPr>
          <a:xfrm>
            <a:off x="3895552" y="4325822"/>
            <a:ext cx="1329217" cy="485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b="1" spc="337" sz="2700">
                <a:solidFill>
                  <a:srgbClr val="005A9B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Вывод</a:t>
            </a:r>
          </a:p>
        </p:txBody>
      </p:sp>
      <p:pic>
        <p:nvPicPr>
          <p:cNvPr id="231" name="image3.png" descr="image3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81361" y="3259513"/>
            <a:ext cx="2325006" cy="69172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image8.png" descr="image8.png"/>
          <p:cNvPicPr>
            <a:picLocks noChangeAspect="1"/>
          </p:cNvPicPr>
          <p:nvPr/>
        </p:nvPicPr>
        <p:blipFill>
          <a:blip r:embed="rId3">
            <a:extLst/>
          </a:blip>
          <a:srcRect l="56427" t="80466" r="0" b="0"/>
          <a:stretch>
            <a:fillRect/>
          </a:stretch>
        </p:blipFill>
        <p:spPr>
          <a:xfrm>
            <a:off x="5159804" y="4138780"/>
            <a:ext cx="3984196" cy="1004719"/>
          </a:xfrm>
          <a:prstGeom prst="rect">
            <a:avLst/>
          </a:prstGeom>
          <a:ln w="12700">
            <a:miter lim="400000"/>
          </a:ln>
        </p:spPr>
      </p:pic>
      <p:sp>
        <p:nvSpPr>
          <p:cNvPr id="101" name="Группа НФИбд-01-20:…"/>
          <p:cNvSpPr txBox="1"/>
          <p:nvPr>
            <p:ph type="subTitle" sz="quarter" idx="1"/>
          </p:nvPr>
        </p:nvSpPr>
        <p:spPr>
          <a:xfrm>
            <a:off x="267850" y="1330755"/>
            <a:ext cx="3423143" cy="2481990"/>
          </a:xfrm>
          <a:prstGeom prst="rect">
            <a:avLst/>
          </a:prstGeom>
        </p:spPr>
        <p:txBody>
          <a:bodyPr/>
          <a:lstStyle/>
          <a:p>
            <a:pPr algn="l" defTabSz="416052">
              <a:lnSpc>
                <a:spcPct val="90000"/>
              </a:lnSpc>
              <a:spcBef>
                <a:spcPts val="300"/>
              </a:spcBef>
              <a:defRPr sz="1638" u="sng">
                <a:solidFill>
                  <a:srgbClr val="27373B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Группа НФИбд-01-20:</a:t>
            </a:r>
          </a:p>
          <a:p>
            <a:pPr marL="156019" indent="-156019" algn="l" defTabSz="416052">
              <a:lnSpc>
                <a:spcPct val="90000"/>
              </a:lnSpc>
              <a:spcBef>
                <a:spcPts val="300"/>
              </a:spcBef>
              <a:buSzPct val="100000"/>
              <a:buFont typeface="Arial"/>
              <a:buChar char="•"/>
              <a:defRPr sz="1638">
                <a:solidFill>
                  <a:srgbClr val="27373B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Михаил Ким       1032201664</a:t>
            </a:r>
          </a:p>
          <a:p>
            <a:pPr marL="156019" indent="-156019" algn="l" defTabSz="416052">
              <a:lnSpc>
                <a:spcPct val="90000"/>
              </a:lnSpc>
              <a:spcBef>
                <a:spcPts val="300"/>
              </a:spcBef>
              <a:buSzPct val="100000"/>
              <a:buFont typeface="Arial"/>
              <a:buChar char="•"/>
              <a:defRPr sz="1638">
                <a:solidFill>
                  <a:srgbClr val="27373B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Ильин Андрей    1032201656</a:t>
            </a:r>
          </a:p>
          <a:p>
            <a:pPr marL="175521" indent="-175521" algn="l" defTabSz="416052">
              <a:lnSpc>
                <a:spcPct val="90000"/>
              </a:lnSpc>
              <a:spcBef>
                <a:spcPts val="300"/>
              </a:spcBef>
              <a:buSzPct val="100000"/>
              <a:buFont typeface="Arial"/>
              <a:buChar char="»"/>
              <a:defRPr sz="1638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Юрий Кузнецов  1032200533</a:t>
            </a:r>
          </a:p>
          <a:p>
            <a:pPr marL="156019" indent="-156019" algn="l" defTabSz="416052">
              <a:lnSpc>
                <a:spcPct val="90000"/>
              </a:lnSpc>
              <a:spcBef>
                <a:spcPts val="300"/>
              </a:spcBef>
              <a:buSzPct val="100000"/>
              <a:buFont typeface="Arial"/>
              <a:buChar char="•"/>
              <a:defRPr sz="1638">
                <a:solidFill>
                  <a:srgbClr val="27373B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Аббас Майсаров 1032200530</a:t>
            </a:r>
          </a:p>
          <a:p>
            <a:pPr marL="156019" indent="-156019" algn="l" defTabSz="416052">
              <a:lnSpc>
                <a:spcPct val="90000"/>
              </a:lnSpc>
              <a:spcBef>
                <a:spcPts val="300"/>
              </a:spcBef>
              <a:buSzPct val="100000"/>
              <a:buFont typeface="Arial"/>
              <a:buChar char="•"/>
              <a:defRPr sz="1638">
                <a:solidFill>
                  <a:srgbClr val="27373B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Егор Логинов     1032201661</a:t>
            </a:r>
          </a:p>
          <a:p>
            <a:pPr algn="l" defTabSz="416052">
              <a:lnSpc>
                <a:spcPct val="90000"/>
              </a:lnSpc>
              <a:spcBef>
                <a:spcPts val="300"/>
              </a:spcBef>
              <a:defRPr sz="1638">
                <a:solidFill>
                  <a:srgbClr val="27373B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</a:p>
          <a:p>
            <a:pPr algn="l" defTabSz="416052">
              <a:lnSpc>
                <a:spcPct val="90000"/>
              </a:lnSpc>
              <a:spcBef>
                <a:spcPts val="300"/>
              </a:spcBef>
              <a:defRPr sz="1638" u="sng">
                <a:solidFill>
                  <a:srgbClr val="27373B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Группа НФИбд-02-20:</a:t>
            </a:r>
          </a:p>
          <a:p>
            <a:pPr marL="156019" indent="-156019" algn="l" defTabSz="416052">
              <a:lnSpc>
                <a:spcPct val="90000"/>
              </a:lnSpc>
              <a:spcBef>
                <a:spcPts val="300"/>
              </a:spcBef>
              <a:buSzPct val="100000"/>
              <a:buFont typeface="Arial"/>
              <a:buChar char="•"/>
              <a:defRPr sz="1638">
                <a:solidFill>
                  <a:srgbClr val="27373B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Улугбек Ибрагимов 1032204510</a:t>
            </a:r>
          </a:p>
        </p:txBody>
      </p:sp>
      <p:sp>
        <p:nvSpPr>
          <p:cNvPr id="102" name="Прямоугольник"/>
          <p:cNvSpPr/>
          <p:nvPr/>
        </p:nvSpPr>
        <p:spPr>
          <a:xfrm>
            <a:off x="169862" y="407987"/>
            <a:ext cx="1243265" cy="58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103" name="image3.png" descr="image3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87547" y="493185"/>
            <a:ext cx="1573024" cy="468001"/>
          </a:xfrm>
          <a:prstGeom prst="rect">
            <a:avLst/>
          </a:prstGeom>
          <a:ln w="12700">
            <a:miter lim="400000"/>
          </a:ln>
        </p:spPr>
      </p:pic>
      <p:sp>
        <p:nvSpPr>
          <p:cNvPr id="104" name="Докладчики"/>
          <p:cNvSpPr txBox="1"/>
          <p:nvPr/>
        </p:nvSpPr>
        <p:spPr>
          <a:xfrm>
            <a:off x="2160445" y="498667"/>
            <a:ext cx="6531435" cy="675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b="1" sz="2000">
                <a:solidFill>
                  <a:srgbClr val="0D62B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Докладчики</a:t>
            </a:r>
          </a:p>
        </p:txBody>
      </p:sp>
      <p:sp>
        <p:nvSpPr>
          <p:cNvPr id="105" name="Номер слайда"/>
          <p:cNvSpPr txBox="1"/>
          <p:nvPr>
            <p:ph type="sldNum" sz="quarter" idx="4294967295"/>
          </p:nvPr>
        </p:nvSpPr>
        <p:spPr>
          <a:xfrm>
            <a:off x="8106561" y="4389317"/>
            <a:ext cx="226441" cy="3581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/>
          <a:lstStyle>
            <a:lvl1pPr>
              <a:defRPr sz="19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106" name="Изображение" descr="Изображение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018357" y="900942"/>
            <a:ext cx="4726768" cy="334161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image8.png" descr="image8.png"/>
          <p:cNvPicPr>
            <a:picLocks noChangeAspect="1"/>
          </p:cNvPicPr>
          <p:nvPr/>
        </p:nvPicPr>
        <p:blipFill>
          <a:blip r:embed="rId3">
            <a:extLst/>
          </a:blip>
          <a:srcRect l="56427" t="80466" r="0" b="0"/>
          <a:stretch>
            <a:fillRect/>
          </a:stretch>
        </p:blipFill>
        <p:spPr>
          <a:xfrm>
            <a:off x="5159804" y="4138780"/>
            <a:ext cx="3984196" cy="1004719"/>
          </a:xfrm>
          <a:prstGeom prst="rect">
            <a:avLst/>
          </a:prstGeom>
          <a:ln w="12700">
            <a:miter lim="400000"/>
          </a:ln>
        </p:spPr>
      </p:pic>
      <p:sp>
        <p:nvSpPr>
          <p:cNvPr id="234" name="Прямоугольник"/>
          <p:cNvSpPr/>
          <p:nvPr/>
        </p:nvSpPr>
        <p:spPr>
          <a:xfrm>
            <a:off x="169862" y="407987"/>
            <a:ext cx="1243265" cy="58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235" name="image3.png" descr="image3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87547" y="493185"/>
            <a:ext cx="1573024" cy="468001"/>
          </a:xfrm>
          <a:prstGeom prst="rect">
            <a:avLst/>
          </a:prstGeom>
          <a:ln w="12700">
            <a:miter lim="400000"/>
          </a:ln>
        </p:spPr>
      </p:pic>
      <p:sp>
        <p:nvSpPr>
          <p:cNvPr id="236" name="Вывод"/>
          <p:cNvSpPr txBox="1"/>
          <p:nvPr/>
        </p:nvSpPr>
        <p:spPr>
          <a:xfrm>
            <a:off x="2160445" y="498667"/>
            <a:ext cx="6531435" cy="675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b="1" sz="2000">
                <a:solidFill>
                  <a:srgbClr val="0D62B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Вывод</a:t>
            </a:r>
          </a:p>
        </p:txBody>
      </p:sp>
      <p:sp>
        <p:nvSpPr>
          <p:cNvPr id="237" name="Номер слайда"/>
          <p:cNvSpPr txBox="1"/>
          <p:nvPr>
            <p:ph type="sldNum" sz="quarter" idx="4294967295"/>
          </p:nvPr>
        </p:nvSpPr>
        <p:spPr>
          <a:xfrm>
            <a:off x="8036070" y="4389317"/>
            <a:ext cx="348740" cy="3581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/>
          <a:lstStyle>
            <a:lvl1pPr>
              <a:defRPr sz="19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238" name="Мы разобрали теорию колебания цепочек, в частности гармонические цепочки.…"/>
          <p:cNvSpPr txBox="1"/>
          <p:nvPr/>
        </p:nvSpPr>
        <p:spPr>
          <a:xfrm>
            <a:off x="950269" y="1416196"/>
            <a:ext cx="7243461" cy="2311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192881" indent="-192881" algn="just">
              <a:buSzPct val="100000"/>
              <a:buFont typeface="Arial"/>
              <a:buChar char="•"/>
              <a:defRPr sz="1700">
                <a:solidFill>
                  <a:srgbClr val="27373B"/>
                </a:solidFill>
                <a:latin typeface="PT Sans"/>
                <a:ea typeface="PT Sans"/>
                <a:cs typeface="PT Sans"/>
                <a:sym typeface="PT Sans"/>
              </a:defRPr>
            </a:pPr>
            <a:r>
              <a:t>Мы разобрали теорию колебания цепочек, в частности гармонические цепочки.</a:t>
            </a:r>
          </a:p>
          <a:p>
            <a:pPr marL="192881" indent="-192881" algn="just">
              <a:buSzPct val="100000"/>
              <a:buFont typeface="Arial"/>
              <a:buChar char="•"/>
              <a:defRPr sz="1700">
                <a:solidFill>
                  <a:srgbClr val="27373B"/>
                </a:solidFill>
                <a:latin typeface="PT Sans"/>
                <a:ea typeface="PT Sans"/>
                <a:cs typeface="PT Sans"/>
                <a:sym typeface="PT Sans"/>
              </a:defRPr>
            </a:pPr>
            <a:r>
              <a:t>Описали математическую модель колебания гармонических цепочек.</a:t>
            </a:r>
          </a:p>
          <a:p>
            <a:pPr marL="192881" indent="-192881" algn="just">
              <a:buSzPct val="100000"/>
              <a:buFont typeface="Arial"/>
              <a:buChar char="•"/>
              <a:defRPr sz="1700">
                <a:solidFill>
                  <a:srgbClr val="27373B"/>
                </a:solidFill>
                <a:latin typeface="PT Sans"/>
                <a:ea typeface="PT Sans"/>
                <a:cs typeface="PT Sans"/>
                <a:sym typeface="PT Sans"/>
              </a:defRPr>
            </a:pPr>
            <a:r>
              <a:t>Мы разработали алгоритм построения модели колебания гармонических цепочек.</a:t>
            </a:r>
          </a:p>
          <a:p>
            <a:pPr marL="192881" indent="-192881" algn="just">
              <a:buSzPct val="100000"/>
              <a:buFont typeface="Arial"/>
              <a:buChar char="•"/>
              <a:defRPr sz="1700">
                <a:solidFill>
                  <a:srgbClr val="27373B"/>
                </a:solidFill>
                <a:latin typeface="PT Sans"/>
                <a:ea typeface="PT Sans"/>
                <a:cs typeface="PT Sans"/>
                <a:sym typeface="PT Sans"/>
              </a:defRPr>
            </a:pPr>
            <a:r>
              <a:t>Описали особенности реализации на Julia и Modelica</a:t>
            </a:r>
          </a:p>
          <a:p>
            <a:pPr marL="192881" indent="-192881" algn="just">
              <a:buSzPct val="100000"/>
              <a:buFont typeface="Arial"/>
              <a:buChar char="•"/>
              <a:defRPr sz="1700">
                <a:solidFill>
                  <a:srgbClr val="27373B"/>
                </a:solidFill>
                <a:latin typeface="PT Sans"/>
                <a:ea typeface="PT Sans"/>
                <a:cs typeface="PT Sans"/>
                <a:sym typeface="PT Sans"/>
              </a:defRPr>
            </a:pPr>
            <a:r>
              <a:t>Реализовали модель колебания гармонической цепочки на языках Julia и Modelica.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image1.jpeg" descr="image1.jpeg"/>
          <p:cNvPicPr>
            <a:picLocks noChangeAspect="1"/>
          </p:cNvPicPr>
          <p:nvPr/>
        </p:nvPicPr>
        <p:blipFill>
          <a:blip r:embed="rId2">
            <a:extLst/>
          </a:blip>
          <a:srcRect l="0" t="11378" r="0" b="8430"/>
          <a:stretch>
            <a:fillRect/>
          </a:stretch>
        </p:blipFill>
        <p:spPr>
          <a:xfrm>
            <a:off x="-23548" y="-1"/>
            <a:ext cx="9167550" cy="4724960"/>
          </a:xfrm>
          <a:prstGeom prst="rect">
            <a:avLst/>
          </a:prstGeom>
          <a:ln w="12700">
            <a:miter lim="400000"/>
          </a:ln>
        </p:spPr>
      </p:pic>
      <p:pic>
        <p:nvPicPr>
          <p:cNvPr id="109" name="image2.png" descr="image2.png"/>
          <p:cNvPicPr>
            <a:picLocks noChangeAspect="1"/>
          </p:cNvPicPr>
          <p:nvPr/>
        </p:nvPicPr>
        <p:blipFill>
          <a:blip r:embed="rId3">
            <a:extLst/>
          </a:blip>
          <a:srcRect l="0" t="0" r="0" b="2180"/>
          <a:stretch>
            <a:fillRect/>
          </a:stretch>
        </p:blipFill>
        <p:spPr>
          <a:xfrm>
            <a:off x="-23548" y="1112652"/>
            <a:ext cx="9167547" cy="4030848"/>
          </a:xfrm>
          <a:prstGeom prst="rect">
            <a:avLst/>
          </a:prstGeom>
          <a:ln w="12700">
            <a:miter lim="400000"/>
          </a:ln>
        </p:spPr>
      </p:pic>
      <p:sp>
        <p:nvSpPr>
          <p:cNvPr id="110" name="Вводная часть"/>
          <p:cNvSpPr txBox="1"/>
          <p:nvPr/>
        </p:nvSpPr>
        <p:spPr>
          <a:xfrm>
            <a:off x="3019482" y="4213572"/>
            <a:ext cx="3081358" cy="485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b="1" spc="337" sz="2700">
                <a:solidFill>
                  <a:srgbClr val="005A9B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Вводная часть</a:t>
            </a:r>
          </a:p>
        </p:txBody>
      </p:sp>
      <p:pic>
        <p:nvPicPr>
          <p:cNvPr id="111" name="image3.png" descr="image3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81361" y="3259513"/>
            <a:ext cx="2325006" cy="69172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image8.png" descr="image8.png"/>
          <p:cNvPicPr>
            <a:picLocks noChangeAspect="1"/>
          </p:cNvPicPr>
          <p:nvPr/>
        </p:nvPicPr>
        <p:blipFill>
          <a:blip r:embed="rId3">
            <a:extLst/>
          </a:blip>
          <a:srcRect l="56427" t="80466" r="0" b="0"/>
          <a:stretch>
            <a:fillRect/>
          </a:stretch>
        </p:blipFill>
        <p:spPr>
          <a:xfrm>
            <a:off x="5159804" y="4138780"/>
            <a:ext cx="3984196" cy="1004719"/>
          </a:xfrm>
          <a:prstGeom prst="rect">
            <a:avLst/>
          </a:prstGeom>
          <a:ln w="12700">
            <a:miter lim="400000"/>
          </a:ln>
        </p:spPr>
      </p:pic>
      <p:sp>
        <p:nvSpPr>
          <p:cNvPr id="114" name="Прямоугольник"/>
          <p:cNvSpPr/>
          <p:nvPr/>
        </p:nvSpPr>
        <p:spPr>
          <a:xfrm>
            <a:off x="169862" y="407987"/>
            <a:ext cx="1243265" cy="58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115" name="image3.png" descr="image3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87547" y="493185"/>
            <a:ext cx="1573024" cy="468001"/>
          </a:xfrm>
          <a:prstGeom prst="rect">
            <a:avLst/>
          </a:prstGeom>
          <a:ln w="12700">
            <a:miter lim="400000"/>
          </a:ln>
        </p:spPr>
      </p:pic>
      <p:sp>
        <p:nvSpPr>
          <p:cNvPr id="116" name="Актуальность"/>
          <p:cNvSpPr txBox="1"/>
          <p:nvPr/>
        </p:nvSpPr>
        <p:spPr>
          <a:xfrm>
            <a:off x="2160445" y="498667"/>
            <a:ext cx="6531435" cy="675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b="1" sz="2000">
                <a:solidFill>
                  <a:srgbClr val="0D62B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Актуальность</a:t>
            </a:r>
          </a:p>
        </p:txBody>
      </p:sp>
      <p:sp>
        <p:nvSpPr>
          <p:cNvPr id="117" name="Номер слайда"/>
          <p:cNvSpPr txBox="1"/>
          <p:nvPr>
            <p:ph type="sldNum" sz="quarter" idx="4294967295"/>
          </p:nvPr>
        </p:nvSpPr>
        <p:spPr>
          <a:xfrm>
            <a:off x="8106561" y="4389317"/>
            <a:ext cx="226441" cy="3581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/>
          <a:lstStyle>
            <a:lvl1pPr>
              <a:defRPr sz="19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118" name="Колебания встречаются в большинстве природных явлений.…"/>
          <p:cNvSpPr txBox="1"/>
          <p:nvPr/>
        </p:nvSpPr>
        <p:spPr>
          <a:xfrm>
            <a:off x="558729" y="1804302"/>
            <a:ext cx="8026542" cy="15348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192881" indent="-192881" algn="just">
              <a:buSzPct val="100000"/>
              <a:buFont typeface="Arial"/>
              <a:buChar char="•"/>
              <a:defRPr>
                <a:solidFill>
                  <a:srgbClr val="27373B"/>
                </a:solidFill>
                <a:latin typeface="PT Sans"/>
                <a:ea typeface="PT Sans"/>
                <a:cs typeface="PT Sans"/>
                <a:sym typeface="PT Sans"/>
              </a:defRPr>
            </a:pPr>
            <a:r>
              <a:t>Колебания встречаются в большинстве природных явлений. </a:t>
            </a:r>
          </a:p>
          <a:p>
            <a:pPr marL="192881" indent="-192881" algn="just">
              <a:buSzPct val="100000"/>
              <a:buFont typeface="Arial"/>
              <a:buChar char="•"/>
              <a:defRPr>
                <a:solidFill>
                  <a:srgbClr val="27373B"/>
                </a:solidFill>
                <a:latin typeface="PT Sans"/>
                <a:ea typeface="PT Sans"/>
                <a:cs typeface="PT Sans"/>
                <a:sym typeface="PT Sans"/>
              </a:defRPr>
            </a:pPr>
            <a:r>
              <a:t>С помощью колебания гармонических цепочек в частности изучаются: </a:t>
            </a:r>
          </a:p>
          <a:p>
            <a:pPr lvl="1" marL="992187" indent="-357187" algn="just">
              <a:buSzPct val="100000"/>
              <a:buAutoNum type="arabicPeriod" startAt="1"/>
              <a:defRPr>
                <a:solidFill>
                  <a:srgbClr val="27373B"/>
                </a:solidFill>
                <a:latin typeface="PT Sans"/>
                <a:ea typeface="PT Sans"/>
                <a:cs typeface="PT Sans"/>
                <a:sym typeface="PT Sans"/>
              </a:defRPr>
            </a:pPr>
            <a:r>
              <a:t>механические свойства материалов</a:t>
            </a:r>
          </a:p>
          <a:p>
            <a:pPr lvl="1" marL="992187" indent="-357187" algn="just">
              <a:buSzPct val="100000"/>
              <a:buAutoNum type="arabicPeriod" startAt="1"/>
              <a:defRPr>
                <a:solidFill>
                  <a:srgbClr val="27373B"/>
                </a:solidFill>
                <a:latin typeface="PT Sans"/>
                <a:ea typeface="PT Sans"/>
                <a:cs typeface="PT Sans"/>
                <a:sym typeface="PT Sans"/>
              </a:defRPr>
            </a:pPr>
            <a:r>
              <a:t>распространение волн </a:t>
            </a:r>
          </a:p>
          <a:p>
            <a:pPr lvl="1" marL="992187" indent="-357187" algn="just">
              <a:buSzPct val="100000"/>
              <a:buAutoNum type="arabicPeriod" startAt="1"/>
              <a:defRPr>
                <a:solidFill>
                  <a:srgbClr val="27373B"/>
                </a:solidFill>
                <a:latin typeface="PT Sans"/>
                <a:ea typeface="PT Sans"/>
                <a:cs typeface="PT Sans"/>
                <a:sym typeface="PT Sans"/>
              </a:defRPr>
            </a:pPr>
            <a:r>
              <a:t>исследование фазовых переходов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image8.png" descr="image8.png"/>
          <p:cNvPicPr>
            <a:picLocks noChangeAspect="1"/>
          </p:cNvPicPr>
          <p:nvPr/>
        </p:nvPicPr>
        <p:blipFill>
          <a:blip r:embed="rId3">
            <a:extLst/>
          </a:blip>
          <a:srcRect l="56427" t="80466" r="0" b="0"/>
          <a:stretch>
            <a:fillRect/>
          </a:stretch>
        </p:blipFill>
        <p:spPr>
          <a:xfrm>
            <a:off x="5159804" y="4138780"/>
            <a:ext cx="3984196" cy="1004719"/>
          </a:xfrm>
          <a:prstGeom prst="rect">
            <a:avLst/>
          </a:prstGeom>
          <a:ln w="12700">
            <a:miter lim="400000"/>
          </a:ln>
        </p:spPr>
      </p:pic>
      <p:sp>
        <p:nvSpPr>
          <p:cNvPr id="121" name="Прямоугольник"/>
          <p:cNvSpPr/>
          <p:nvPr/>
        </p:nvSpPr>
        <p:spPr>
          <a:xfrm>
            <a:off x="169862" y="407987"/>
            <a:ext cx="1243265" cy="58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122" name="image3.png" descr="image3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87547" y="493185"/>
            <a:ext cx="1573024" cy="468001"/>
          </a:xfrm>
          <a:prstGeom prst="rect">
            <a:avLst/>
          </a:prstGeom>
          <a:ln w="12700">
            <a:miter lim="400000"/>
          </a:ln>
        </p:spPr>
      </p:pic>
      <p:sp>
        <p:nvSpPr>
          <p:cNvPr id="123" name="Объект и предмет исследования"/>
          <p:cNvSpPr txBox="1"/>
          <p:nvPr/>
        </p:nvSpPr>
        <p:spPr>
          <a:xfrm>
            <a:off x="2160445" y="498667"/>
            <a:ext cx="6531435" cy="675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b="1" sz="2000">
                <a:solidFill>
                  <a:srgbClr val="0D62B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Объект и предмет исследования</a:t>
            </a:r>
          </a:p>
        </p:txBody>
      </p:sp>
      <p:sp>
        <p:nvSpPr>
          <p:cNvPr id="124" name="Номер слайда"/>
          <p:cNvSpPr txBox="1"/>
          <p:nvPr>
            <p:ph type="sldNum" sz="quarter" idx="4294967295"/>
          </p:nvPr>
        </p:nvSpPr>
        <p:spPr>
          <a:xfrm>
            <a:off x="8106561" y="4389317"/>
            <a:ext cx="226441" cy="3581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/>
          <a:lstStyle>
            <a:lvl1pPr>
              <a:defRPr sz="19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125" name="Колебание цепочек…"/>
          <p:cNvSpPr txBox="1"/>
          <p:nvPr/>
        </p:nvSpPr>
        <p:spPr>
          <a:xfrm>
            <a:off x="558729" y="2096402"/>
            <a:ext cx="8026542" cy="9506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192881" indent="-192881" algn="just">
              <a:buSzPct val="100000"/>
              <a:buFont typeface="Arial"/>
              <a:buChar char="•"/>
              <a:defRPr>
                <a:solidFill>
                  <a:srgbClr val="27373B"/>
                </a:solidFill>
                <a:latin typeface="PT Sans"/>
                <a:ea typeface="PT Sans"/>
                <a:cs typeface="PT Sans"/>
                <a:sym typeface="PT Sans"/>
              </a:defRPr>
            </a:pPr>
            <a:r>
              <a:t>Колебание цепочек</a:t>
            </a:r>
          </a:p>
          <a:p>
            <a:pPr marL="192881" indent="-192881" algn="just">
              <a:buSzPct val="100000"/>
              <a:buFont typeface="Arial"/>
              <a:buChar char="•"/>
              <a:defRPr>
                <a:solidFill>
                  <a:srgbClr val="27373B"/>
                </a:solidFill>
                <a:latin typeface="PT Sans"/>
                <a:ea typeface="PT Sans"/>
                <a:cs typeface="PT Sans"/>
                <a:sym typeface="PT Sans"/>
              </a:defRPr>
            </a:pPr>
            <a:r>
              <a:t>Гармоническая цепочка</a:t>
            </a:r>
          </a:p>
          <a:p>
            <a:pPr marL="192881" indent="-192881" algn="just">
              <a:buSzPct val="100000"/>
              <a:buFont typeface="Arial"/>
              <a:buChar char="•"/>
              <a:defRPr>
                <a:solidFill>
                  <a:srgbClr val="27373B"/>
                </a:solidFill>
                <a:latin typeface="PT Sans"/>
                <a:ea typeface="PT Sans"/>
                <a:cs typeface="PT Sans"/>
                <a:sym typeface="PT Sans"/>
              </a:defRPr>
            </a:pPr>
            <a:r>
              <a:t>Модель колебания гармонических цепочек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image8.png" descr="image8.png"/>
          <p:cNvPicPr>
            <a:picLocks noChangeAspect="1"/>
          </p:cNvPicPr>
          <p:nvPr/>
        </p:nvPicPr>
        <p:blipFill>
          <a:blip r:embed="rId3">
            <a:extLst/>
          </a:blip>
          <a:srcRect l="56427" t="80466" r="0" b="0"/>
          <a:stretch>
            <a:fillRect/>
          </a:stretch>
        </p:blipFill>
        <p:spPr>
          <a:xfrm>
            <a:off x="5159804" y="4138780"/>
            <a:ext cx="3984196" cy="1004719"/>
          </a:xfrm>
          <a:prstGeom prst="rect">
            <a:avLst/>
          </a:prstGeom>
          <a:ln w="12700">
            <a:miter lim="400000"/>
          </a:ln>
        </p:spPr>
      </p:pic>
      <p:sp>
        <p:nvSpPr>
          <p:cNvPr id="128" name="Прямоугольник"/>
          <p:cNvSpPr/>
          <p:nvPr/>
        </p:nvSpPr>
        <p:spPr>
          <a:xfrm>
            <a:off x="169862" y="407987"/>
            <a:ext cx="1243265" cy="58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129" name="image3.png" descr="image3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87547" y="493185"/>
            <a:ext cx="1573024" cy="468001"/>
          </a:xfrm>
          <a:prstGeom prst="rect">
            <a:avLst/>
          </a:prstGeom>
          <a:ln w="12700">
            <a:miter lim="400000"/>
          </a:ln>
        </p:spPr>
      </p:pic>
      <p:sp>
        <p:nvSpPr>
          <p:cNvPr id="130" name="Цель"/>
          <p:cNvSpPr txBox="1"/>
          <p:nvPr/>
        </p:nvSpPr>
        <p:spPr>
          <a:xfrm>
            <a:off x="2160445" y="498667"/>
            <a:ext cx="6531435" cy="675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b="1" sz="2000">
                <a:solidFill>
                  <a:srgbClr val="0D62B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Цель</a:t>
            </a:r>
          </a:p>
        </p:txBody>
      </p:sp>
      <p:sp>
        <p:nvSpPr>
          <p:cNvPr id="131" name="Номер слайда"/>
          <p:cNvSpPr txBox="1"/>
          <p:nvPr>
            <p:ph type="sldNum" sz="quarter" idx="4294967295"/>
          </p:nvPr>
        </p:nvSpPr>
        <p:spPr>
          <a:xfrm>
            <a:off x="8106561" y="4389317"/>
            <a:ext cx="226441" cy="3581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/>
          <a:lstStyle>
            <a:lvl1pPr>
              <a:defRPr sz="19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132" name="Изучить колебания цепочек, в частности:…"/>
          <p:cNvSpPr txBox="1"/>
          <p:nvPr/>
        </p:nvSpPr>
        <p:spPr>
          <a:xfrm>
            <a:off x="558729" y="1450946"/>
            <a:ext cx="8026542" cy="24111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192881" indent="-192881" algn="just">
              <a:buSzPct val="100000"/>
              <a:buFont typeface="Arial"/>
              <a:buChar char="•"/>
              <a:defRPr>
                <a:solidFill>
                  <a:srgbClr val="27373B"/>
                </a:solidFill>
                <a:latin typeface="PT Sans"/>
                <a:ea typeface="PT Sans"/>
                <a:cs typeface="PT Sans"/>
                <a:sym typeface="PT Sans"/>
              </a:defRPr>
            </a:pPr>
            <a:r>
              <a:t>Изучить колебания цепочек, в частности: </a:t>
            </a:r>
          </a:p>
          <a:p>
            <a:pPr lvl="1" marL="640896" indent="-183696" algn="just">
              <a:buSzPct val="100000"/>
              <a:buFont typeface="Arial"/>
              <a:buChar char="•"/>
              <a:defRPr>
                <a:solidFill>
                  <a:srgbClr val="27373B"/>
                </a:solidFill>
                <a:latin typeface="PT Sans"/>
                <a:ea typeface="PT Sans"/>
                <a:cs typeface="PT Sans"/>
                <a:sym typeface="PT Sans"/>
              </a:defRPr>
            </a:pPr>
            <a:r>
              <a:t>Гармонических цепочек</a:t>
            </a:r>
          </a:p>
          <a:p>
            <a:pPr marL="192881" indent="-192881" algn="just">
              <a:buSzPct val="100000"/>
              <a:buFont typeface="Arial"/>
              <a:buChar char="•"/>
              <a:defRPr>
                <a:solidFill>
                  <a:srgbClr val="27373B"/>
                </a:solidFill>
                <a:latin typeface="PT Sans"/>
                <a:ea typeface="PT Sans"/>
                <a:cs typeface="PT Sans"/>
                <a:sym typeface="PT Sans"/>
              </a:defRPr>
            </a:pPr>
            <a:r>
              <a:t>Построить математическую модель колебания цепочек.</a:t>
            </a:r>
          </a:p>
          <a:p>
            <a:pPr marL="192881" indent="-192881" algn="just">
              <a:buSzPct val="100000"/>
              <a:buFont typeface="Arial"/>
              <a:buChar char="•"/>
              <a:defRPr>
                <a:solidFill>
                  <a:srgbClr val="27373B"/>
                </a:solidFill>
                <a:latin typeface="PT Sans"/>
                <a:ea typeface="PT Sans"/>
                <a:cs typeface="PT Sans"/>
                <a:sym typeface="PT Sans"/>
              </a:defRPr>
            </a:pPr>
            <a:r>
              <a:t>Описать процесс моделирования гармонических цепочек.</a:t>
            </a:r>
          </a:p>
          <a:p>
            <a:pPr marL="192881" indent="-192881" algn="just">
              <a:buSzPct val="100000"/>
              <a:buFont typeface="Arial"/>
              <a:buChar char="•"/>
              <a:defRPr>
                <a:solidFill>
                  <a:srgbClr val="27373B"/>
                </a:solidFill>
                <a:latin typeface="PT Sans"/>
                <a:ea typeface="PT Sans"/>
                <a:cs typeface="PT Sans"/>
                <a:sym typeface="PT Sans"/>
              </a:defRPr>
            </a:pPr>
            <a:r>
              <a:t>Составить план написания модели на Julia.</a:t>
            </a:r>
          </a:p>
          <a:p>
            <a:pPr marL="192881" indent="-192881" algn="just">
              <a:buSzPct val="100000"/>
              <a:buFont typeface="Arial"/>
              <a:buChar char="•"/>
              <a:defRPr>
                <a:solidFill>
                  <a:srgbClr val="27373B"/>
                </a:solidFill>
                <a:latin typeface="PT Sans"/>
                <a:ea typeface="PT Sans"/>
                <a:cs typeface="PT Sans"/>
                <a:sym typeface="PT Sans"/>
              </a:defRPr>
            </a:pPr>
            <a:r>
              <a:t>Составить план написания модели на Modelica.</a:t>
            </a:r>
          </a:p>
          <a:p>
            <a:pPr marL="192881" indent="-192881" algn="just">
              <a:buSzPct val="100000"/>
              <a:buFont typeface="Arial"/>
              <a:buChar char="•"/>
              <a:defRPr>
                <a:solidFill>
                  <a:srgbClr val="27373B"/>
                </a:solidFill>
                <a:latin typeface="PT Sans"/>
                <a:ea typeface="PT Sans"/>
                <a:cs typeface="PT Sans"/>
                <a:sym typeface="PT Sans"/>
              </a:defRPr>
            </a:pPr>
            <a:r>
              <a:t>Построить модель гармонических цепочек.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image8.png" descr="image8.png"/>
          <p:cNvPicPr>
            <a:picLocks noChangeAspect="1"/>
          </p:cNvPicPr>
          <p:nvPr/>
        </p:nvPicPr>
        <p:blipFill>
          <a:blip r:embed="rId3">
            <a:extLst/>
          </a:blip>
          <a:srcRect l="56427" t="80466" r="0" b="0"/>
          <a:stretch>
            <a:fillRect/>
          </a:stretch>
        </p:blipFill>
        <p:spPr>
          <a:xfrm>
            <a:off x="5159804" y="4138780"/>
            <a:ext cx="3984196" cy="1004719"/>
          </a:xfrm>
          <a:prstGeom prst="rect">
            <a:avLst/>
          </a:prstGeom>
          <a:ln w="12700">
            <a:miter lim="400000"/>
          </a:ln>
        </p:spPr>
      </p:pic>
      <p:sp>
        <p:nvSpPr>
          <p:cNvPr id="135" name="Прямоугольник"/>
          <p:cNvSpPr/>
          <p:nvPr/>
        </p:nvSpPr>
        <p:spPr>
          <a:xfrm>
            <a:off x="169862" y="407987"/>
            <a:ext cx="1243265" cy="58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136" name="image3.png" descr="image3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87547" y="493185"/>
            <a:ext cx="1573024" cy="468001"/>
          </a:xfrm>
          <a:prstGeom prst="rect">
            <a:avLst/>
          </a:prstGeom>
          <a:ln w="12700">
            <a:miter lim="400000"/>
          </a:ln>
        </p:spPr>
      </p:pic>
      <p:sp>
        <p:nvSpPr>
          <p:cNvPr id="137" name="Задачи"/>
          <p:cNvSpPr txBox="1"/>
          <p:nvPr/>
        </p:nvSpPr>
        <p:spPr>
          <a:xfrm>
            <a:off x="2160445" y="498667"/>
            <a:ext cx="6531435" cy="675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b="1" sz="2000">
                <a:solidFill>
                  <a:srgbClr val="0D62B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Задачи</a:t>
            </a:r>
          </a:p>
        </p:txBody>
      </p:sp>
      <p:sp>
        <p:nvSpPr>
          <p:cNvPr id="138" name="Номер слайда"/>
          <p:cNvSpPr txBox="1"/>
          <p:nvPr>
            <p:ph type="sldNum" sz="quarter" idx="4294967295"/>
          </p:nvPr>
        </p:nvSpPr>
        <p:spPr>
          <a:xfrm>
            <a:off x="8106561" y="4389317"/>
            <a:ext cx="226441" cy="3581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/>
          <a:lstStyle>
            <a:lvl1pPr>
              <a:defRPr sz="19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139" name="Написать программу, моделирующую поведение цепочки из N частиц. (параметры m = 1, k = 1, d = 1) вместе с начальными условиями в виде гармоник с номерами  ."/>
          <p:cNvSpPr txBox="1"/>
          <p:nvPr/>
        </p:nvSpPr>
        <p:spPr>
          <a:xfrm>
            <a:off x="558729" y="2071821"/>
            <a:ext cx="8026542" cy="9998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250031" indent="-250031" algn="just">
              <a:buSzPct val="50000"/>
              <a:buBlip>
                <a:blip r:embed="rId5"/>
              </a:buBlip>
              <a:defRPr>
                <a:solidFill>
                  <a:srgbClr val="27373B"/>
                </a:solidFill>
                <a:latin typeface="PT Sans"/>
                <a:ea typeface="PT Sans"/>
                <a:cs typeface="PT Sans"/>
                <a:sym typeface="PT Sans"/>
              </a:defRPr>
            </a:pPr>
            <a:r>
              <a:t>Написать программу, моделирующую поведение цепочки из N частиц. (параметры m = 1, k = 1, d = 1) вместе с начальными условиями в виде гармоник с номерами </a:t>
            </a:r>
            <a14:m>
              <m:oMath>
                <m:r>
                  <a:rPr xmlns:a="http://schemas.openxmlformats.org/drawingml/2006/main" sz="2100" i="1">
                    <a:solidFill>
                      <a:srgbClr val="26373B"/>
                    </a:solidFill>
                    <a:latin typeface="Cambria Math" panose="02040503050406030204" pitchFamily="18" charset="0"/>
                  </a:rPr>
                  <m:t>l</m:t>
                </m:r>
                <m:r>
                  <a:rPr xmlns:a="http://schemas.openxmlformats.org/drawingml/2006/main" sz="2100" i="1">
                    <a:solidFill>
                      <a:srgbClr val="26373B"/>
                    </a:solidFill>
                    <a:latin typeface="Cambria Math" panose="02040503050406030204" pitchFamily="18" charset="0"/>
                  </a:rPr>
                  <m:t>=</m:t>
                </m:r>
                <m:bar>
                  <m:barPr>
                    <m:ctrlPr>
                      <a:rPr xmlns:a="http://schemas.openxmlformats.org/drawingml/2006/main" sz="2100" i="1">
                        <a:solidFill>
                          <a:srgbClr val="26373B"/>
                        </a:solidFill>
                        <a:latin typeface="Cambria Math" panose="02040503050406030204" pitchFamily="18" charset="0"/>
                      </a:rPr>
                    </m:ctrlPr>
                    <m:pos m:val="top"/>
                  </m:barPr>
                  <m:e>
                    <m:r>
                      <a:rPr xmlns:a="http://schemas.openxmlformats.org/drawingml/2006/main" sz="2100" i="1">
                        <a:solidFill>
                          <a:srgbClr val="26373B"/>
                        </a:solidFill>
                        <a:latin typeface="Cambria Math" panose="02040503050406030204" pitchFamily="18" charset="0"/>
                      </a:rPr>
                      <m:t>1,3</m:t>
                    </m:r>
                  </m:e>
                </m:bar>
              </m:oMath>
            </a14:m>
            <a:r>
              <a:t>.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image8.png" descr="image8.png"/>
          <p:cNvPicPr>
            <a:picLocks noChangeAspect="1"/>
          </p:cNvPicPr>
          <p:nvPr/>
        </p:nvPicPr>
        <p:blipFill>
          <a:blip r:embed="rId3">
            <a:extLst/>
          </a:blip>
          <a:srcRect l="56427" t="80466" r="0" b="0"/>
          <a:stretch>
            <a:fillRect/>
          </a:stretch>
        </p:blipFill>
        <p:spPr>
          <a:xfrm>
            <a:off x="5159804" y="4138780"/>
            <a:ext cx="3984196" cy="1004719"/>
          </a:xfrm>
          <a:prstGeom prst="rect">
            <a:avLst/>
          </a:prstGeom>
          <a:ln w="12700">
            <a:miter lim="400000"/>
          </a:ln>
        </p:spPr>
      </p:pic>
      <p:sp>
        <p:nvSpPr>
          <p:cNvPr id="142" name="Прямоугольник"/>
          <p:cNvSpPr/>
          <p:nvPr/>
        </p:nvSpPr>
        <p:spPr>
          <a:xfrm>
            <a:off x="169862" y="407987"/>
            <a:ext cx="1243265" cy="581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143" name="image3.png" descr="image3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87547" y="493185"/>
            <a:ext cx="1573024" cy="468001"/>
          </a:xfrm>
          <a:prstGeom prst="rect">
            <a:avLst/>
          </a:prstGeom>
          <a:ln w="12700">
            <a:miter lim="400000"/>
          </a:ln>
        </p:spPr>
      </p:pic>
      <p:sp>
        <p:nvSpPr>
          <p:cNvPr id="144" name="Материалы и методы"/>
          <p:cNvSpPr txBox="1"/>
          <p:nvPr/>
        </p:nvSpPr>
        <p:spPr>
          <a:xfrm>
            <a:off x="2160445" y="498667"/>
            <a:ext cx="6531435" cy="675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b="1" sz="2000">
                <a:solidFill>
                  <a:srgbClr val="0D62B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Материалы и методы</a:t>
            </a:r>
          </a:p>
        </p:txBody>
      </p:sp>
      <p:sp>
        <p:nvSpPr>
          <p:cNvPr id="145" name="Номер слайда"/>
          <p:cNvSpPr txBox="1"/>
          <p:nvPr>
            <p:ph type="sldNum" sz="quarter" idx="4294967295"/>
          </p:nvPr>
        </p:nvSpPr>
        <p:spPr>
          <a:xfrm>
            <a:off x="8106561" y="4389317"/>
            <a:ext cx="226441" cy="3581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/>
          <a:lstStyle>
            <a:lvl1pPr>
              <a:defRPr sz="19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146" name="Медведев Д. А., Куперштох А. Л., Прууэл Э. Р., Сатонкина Н. П., Карпов Д. И. Моделирование физических процессов и явлений на ПК: Учеб. пособие / Новосибирск: Новосиб. гос. ун-т., 2010. — 86-91с.…"/>
          <p:cNvSpPr txBox="1"/>
          <p:nvPr/>
        </p:nvSpPr>
        <p:spPr>
          <a:xfrm>
            <a:off x="558729" y="1404952"/>
            <a:ext cx="8026542" cy="27537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192881" indent="-192881">
              <a:spcBef>
                <a:spcPts val="1200"/>
              </a:spcBef>
              <a:buSzPct val="100000"/>
              <a:buFont typeface="Arial"/>
              <a:buChar char="•"/>
              <a:defRPr sz="1866"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sz="1800">
                <a:solidFill>
                  <a:srgbClr val="27373B"/>
                </a:solidFill>
                <a:latin typeface="PT Sans"/>
                <a:ea typeface="PT Sans"/>
                <a:cs typeface="PT Sans"/>
                <a:sym typeface="PT Sans"/>
              </a:rPr>
              <a:t>Медведев Д. А., Куперштох А. Л., Прууэл Э. Р., Сатонкина Н. П., Карпов Д. И. Моделирование физических процессов и явлений на ПК: Учеб. пособие / Новосибирск: Новосиб. гос. ун-т., 2010. — 86-91с. </a:t>
            </a:r>
            <a:endParaRPr sz="1800">
              <a:solidFill>
                <a:srgbClr val="27373B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marL="192881" indent="-192881">
              <a:spcBef>
                <a:spcPts val="1200"/>
              </a:spcBef>
              <a:buSzPct val="100000"/>
              <a:buFont typeface="Arial"/>
              <a:buChar char="•"/>
              <a:defRPr>
                <a:solidFill>
                  <a:srgbClr val="27373B"/>
                </a:solidFill>
                <a:latin typeface="PT Sans"/>
                <a:ea typeface="PT Sans"/>
                <a:cs typeface="PT Sans"/>
                <a:sym typeface="PT Sans"/>
              </a:defRPr>
            </a:pPr>
            <a:r>
              <a:t>Язык программирования </a:t>
            </a:r>
            <a:r>
              <a:t>Julia</a:t>
            </a:r>
          </a:p>
          <a:p>
            <a:pPr marL="192881" indent="-192881">
              <a:spcBef>
                <a:spcPts val="1200"/>
              </a:spcBef>
              <a:buSzPct val="100000"/>
              <a:buFont typeface="Arial"/>
              <a:buChar char="•"/>
              <a:defRPr>
                <a:solidFill>
                  <a:srgbClr val="27373B"/>
                </a:solidFill>
                <a:latin typeface="PT Sans"/>
                <a:ea typeface="PT Sans"/>
                <a:cs typeface="PT Sans"/>
                <a:sym typeface="PT Sans"/>
              </a:defRPr>
            </a:pPr>
            <a:r>
              <a:t>Интерактивный блокнот Pluto.jl</a:t>
            </a:r>
          </a:p>
          <a:p>
            <a:pPr marL="192881" indent="-192881">
              <a:spcBef>
                <a:spcPts val="1200"/>
              </a:spcBef>
              <a:buSzPct val="100000"/>
              <a:buFont typeface="Arial"/>
              <a:buChar char="•"/>
              <a:defRPr>
                <a:solidFill>
                  <a:srgbClr val="27373B"/>
                </a:solidFill>
                <a:latin typeface="PT Sans"/>
                <a:ea typeface="PT Sans"/>
                <a:cs typeface="PT Sans"/>
                <a:sym typeface="PT Sans"/>
              </a:defRPr>
            </a:pPr>
            <a:r>
              <a:t>Язык моделирования Modelica</a:t>
            </a:r>
          </a:p>
          <a:p>
            <a:pPr marL="192881" indent="-192881">
              <a:spcBef>
                <a:spcPts val="1200"/>
              </a:spcBef>
              <a:buSzPct val="100000"/>
              <a:buFont typeface="Arial"/>
              <a:buChar char="•"/>
              <a:defRPr>
                <a:solidFill>
                  <a:srgbClr val="27373B"/>
                </a:solidFill>
                <a:latin typeface="PT Sans"/>
                <a:ea typeface="PT Sans"/>
                <a:cs typeface="PT Sans"/>
                <a:sym typeface="PT Sans"/>
              </a:defRPr>
            </a:pPr>
            <a:r>
              <a:t>Программное обеспечение OpenModelica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image1.jpeg" descr="image1.jpeg"/>
          <p:cNvPicPr>
            <a:picLocks noChangeAspect="1"/>
          </p:cNvPicPr>
          <p:nvPr/>
        </p:nvPicPr>
        <p:blipFill>
          <a:blip r:embed="rId2">
            <a:extLst/>
          </a:blip>
          <a:srcRect l="0" t="11378" r="0" b="8430"/>
          <a:stretch>
            <a:fillRect/>
          </a:stretch>
        </p:blipFill>
        <p:spPr>
          <a:xfrm>
            <a:off x="-23548" y="-1"/>
            <a:ext cx="9167550" cy="472496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9" name="image2.png" descr="image2.png"/>
          <p:cNvPicPr>
            <a:picLocks noChangeAspect="1"/>
          </p:cNvPicPr>
          <p:nvPr/>
        </p:nvPicPr>
        <p:blipFill>
          <a:blip r:embed="rId3">
            <a:extLst/>
          </a:blip>
          <a:srcRect l="0" t="0" r="0" b="2180"/>
          <a:stretch>
            <a:fillRect/>
          </a:stretch>
        </p:blipFill>
        <p:spPr>
          <a:xfrm>
            <a:off x="-23548" y="1112652"/>
            <a:ext cx="9167547" cy="4030848"/>
          </a:xfrm>
          <a:prstGeom prst="rect">
            <a:avLst/>
          </a:prstGeom>
          <a:ln w="12700">
            <a:miter lim="400000"/>
          </a:ln>
        </p:spPr>
      </p:pic>
      <p:sp>
        <p:nvSpPr>
          <p:cNvPr id="150" name="Результаты"/>
          <p:cNvSpPr txBox="1"/>
          <p:nvPr/>
        </p:nvSpPr>
        <p:spPr>
          <a:xfrm>
            <a:off x="3326521" y="4418787"/>
            <a:ext cx="2467279" cy="485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b="1" spc="337" sz="2700">
                <a:solidFill>
                  <a:srgbClr val="005A9B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Результаты</a:t>
            </a:r>
          </a:p>
        </p:txBody>
      </p:sp>
      <p:pic>
        <p:nvPicPr>
          <p:cNvPr id="151" name="image3.png" descr="image3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81361" y="3259513"/>
            <a:ext cx="2325006" cy="69172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Calibri"/>
        <a:ea typeface="Calibri"/>
        <a:cs typeface="Calibri"/>
      </a:majorFont>
      <a:minorFont>
        <a:latin typeface="Calibri"/>
        <a:ea typeface="Calibri"/>
        <a:cs typeface="Calibri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rgbClr val="4F81BD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4F81BD"/>
          </a:solidFill>
          <a:prstDash val="solid"/>
          <a:round/>
        </a:ln>
        <a:effectLst>
          <a:outerShdw sx="100000" sy="100000" kx="0" ky="0" algn="b" rotWithShape="0" blurRad="38100" dist="19999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Calibri"/>
        <a:ea typeface="Calibri"/>
        <a:cs typeface="Calibri"/>
      </a:majorFont>
      <a:minorFont>
        <a:latin typeface="Calibri"/>
        <a:ea typeface="Calibri"/>
        <a:cs typeface="Calibri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rgbClr val="4F81BD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4F81BD"/>
          </a:solidFill>
          <a:prstDash val="solid"/>
          <a:round/>
        </a:ln>
        <a:effectLst>
          <a:outerShdw sx="100000" sy="100000" kx="0" ky="0" algn="b" rotWithShape="0" blurRad="38100" dist="19999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